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media/image53.jpeg" ContentType="image/jpeg"/>
  <Override PartName="/ppt/media/image1.jpeg" ContentType="image/jpeg"/>
  <Override PartName="/ppt/media/image54.jpeg" ContentType="image/jpeg"/>
  <Override PartName="/ppt/media/image2.jpeg" ContentType="image/jpeg"/>
  <Override PartName="/ppt/media/image55.jpeg" ContentType="image/jpeg"/>
  <Override PartName="/ppt/media/image3.jpeg" ContentType="image/jpeg"/>
  <Override PartName="/ppt/media/image4.jpeg" ContentType="image/jpeg"/>
  <Override PartName="/ppt/media/image5.jpeg" ContentType="image/jpeg"/>
  <Override PartName="/ppt/media/image57.jpeg" ContentType="image/jpeg"/>
  <Override PartName="/ppt/media/image6.jpeg" ContentType="image/jpeg"/>
  <Override PartName="/ppt/media/image58.jpeg" ContentType="image/jpeg"/>
  <Override PartName="/ppt/media/image7.jpeg" ContentType="image/jpeg"/>
  <Override PartName="/ppt/media/image59.jpeg" ContentType="image/jpeg"/>
  <Override PartName="/ppt/media/image8.jpeg" ContentType="image/jpeg"/>
  <Override PartName="/ppt/media/image9.jpeg" ContentType="image/jpeg"/>
  <Override PartName="/ppt/media/image10.jpeg" ContentType="image/jpeg"/>
  <Override PartName="/ppt/media/image56.png" ContentType="image/png"/>
  <Override PartName="/ppt/media/image11.jpeg" ContentType="image/jpeg"/>
  <Override PartName="/ppt/media/image101.jpeg" ContentType="image/jpeg"/>
  <Override PartName="/ppt/media/image76.png" ContentType="image/png"/>
  <Override PartName="/ppt/media/image12.jpeg" ContentType="image/jpeg"/>
  <Override PartName="/ppt/media/image86.png" ContentType="image/png"/>
  <Override PartName="/ppt/media/image13.jpeg" ContentType="image/jpeg"/>
  <Override PartName="/ppt/media/image103.jpeg" ContentType="image/jpeg"/>
  <Override PartName="/ppt/media/image96.png" ContentType="image/png"/>
  <Override PartName="/ppt/media/image14.jpeg" ContentType="image/jpeg"/>
  <Override PartName="/ppt/media/image15.jpeg" ContentType="image/jpeg"/>
  <Override PartName="/ppt/media/image39.png" ContentType="image/png"/>
  <Override PartName="/ppt/media/image16.jpeg" ContentType="image/jpeg"/>
  <Override PartName="/ppt/media/image83.jpeg" ContentType="image/jpeg"/>
  <Override PartName="/ppt/media/image49.png" ContentType="image/pn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52.png" ContentType="image/png"/>
  <Override PartName="/ppt/media/image33.png" ContentType="image/png"/>
  <Override PartName="/ppt/media/image48.jpeg" ContentType="image/jpeg"/>
  <Override PartName="/ppt/media/image34.jpeg" ContentType="image/jpeg"/>
  <Override PartName="/ppt/media/image35.jpeg" ContentType="image/jpeg"/>
  <Override PartName="/ppt/media/image36.png" ContentType="image/png"/>
  <Override PartName="/ppt/media/image37.jpeg" ContentType="image/jpeg"/>
  <Override PartName="/ppt/media/image38.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60.png" ContentType="image/png"/>
  <Override PartName="/ppt/media/image45.jpeg" ContentType="image/jpeg"/>
  <Override PartName="/ppt/media/image46.png" ContentType="image/png"/>
  <Override PartName="/ppt/media/image47.jpeg" ContentType="image/jpeg"/>
  <Override PartName="/ppt/media/image50.jpeg" ContentType="image/jpeg"/>
  <Override PartName="/ppt/media/image51.jpeg" ContentType="image/jpeg"/>
  <Override PartName="/ppt/media/image61.jpeg" ContentType="image/jpeg"/>
  <Override PartName="/ppt/media/image62.jpeg" ContentType="image/jpeg"/>
  <Override PartName="/ppt/media/image63.jpeg" ContentType="image/jpeg"/>
  <Override PartName="/ppt/media/image64.jpeg" ContentType="image/jpeg"/>
  <Override PartName="/ppt/media/image65.jpeg" ContentType="image/jpeg"/>
  <Override PartName="/ppt/media/image66.jpeg" ContentType="image/jpeg"/>
  <Override PartName="/ppt/media/image67.jpeg" ContentType="image/jpeg"/>
  <Override PartName="/ppt/media/image68.jpeg" ContentType="image/jpeg"/>
  <Override PartName="/ppt/media/image69.jpeg" ContentType="image/jpeg"/>
  <Override PartName="/ppt/media/image70.png" ContentType="image/png"/>
  <Override PartName="/ppt/media/image71.jpeg" ContentType="image/jpeg"/>
  <Override PartName="/ppt/media/image72.jpeg" ContentType="image/jpeg"/>
  <Override PartName="/ppt/media/image73.jpeg" ContentType="image/jpeg"/>
  <Override PartName="/ppt/media/image74.jpeg" ContentType="image/jpeg"/>
  <Override PartName="/ppt/media/image75.jpeg" ContentType="image/jpeg"/>
  <Override PartName="/ppt/media/image77.jpeg" ContentType="image/jpeg"/>
  <Override PartName="/ppt/media/image78.png" ContentType="image/png"/>
  <Override PartName="/ppt/media/image79.png" ContentType="image/png"/>
  <Override PartName="/ppt/media/image80.png" ContentType="image/png"/>
  <Override PartName="/ppt/media/image81.jpeg" ContentType="image/jpeg"/>
  <Override PartName="/ppt/media/image82.png" ContentType="image/png"/>
  <Override PartName="/ppt/media/image84.png" ContentType="image/png"/>
  <Override PartName="/ppt/media/image85.jpeg" ContentType="image/jpeg"/>
  <Override PartName="/ppt/media/image87.jpeg" ContentType="image/jpeg"/>
  <Override PartName="/ppt/media/image88.png" ContentType="image/png"/>
  <Override PartName="/ppt/media/image89.jpeg" ContentType="image/jpeg"/>
  <Override PartName="/ppt/media/image90.png" ContentType="image/png"/>
  <Override PartName="/ppt/media/image91.jpeg" ContentType="image/jpeg"/>
  <Override PartName="/ppt/media/image92.png" ContentType="image/png"/>
  <Override PartName="/ppt/media/image93.jpeg" ContentType="image/jpeg"/>
  <Override PartName="/ppt/media/image94.png" ContentType="image/png"/>
  <Override PartName="/ppt/media/image95.jpeg" ContentType="image/jpeg"/>
  <Override PartName="/ppt/media/image97.jpeg" ContentType="image/jpeg"/>
  <Override PartName="/ppt/media/image98.png" ContentType="image/png"/>
  <Override PartName="/ppt/media/image99.jpeg" ContentType="image/jpeg"/>
  <Override PartName="/ppt/media/image100.png" ContentType="image/png"/>
  <Override PartName="/ppt/media/image102.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80" Type="http://schemas.openxmlformats.org/officeDocument/2006/relationships/slide" Target="slides/slide65.xml"/><Relationship Id="rId81" Type="http://schemas.openxmlformats.org/officeDocument/2006/relationships/slide" Target="slides/slide6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5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6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6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6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6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6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7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7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3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4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4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4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4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5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5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5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5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5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5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6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7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7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8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8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8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9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9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9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9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9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9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7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7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4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4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4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4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4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7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7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8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8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8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8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8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9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2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2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2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2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3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3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jpe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jpe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CustomShape 1"/>
          <p:cNvSpPr/>
          <p:nvPr/>
        </p:nvSpPr>
        <p:spPr>
          <a:xfrm>
            <a:off x="7872840" y="0"/>
            <a:ext cx="1270440" cy="5142960"/>
          </a:xfrm>
          <a:prstGeom prst="rect">
            <a:avLst/>
          </a:prstGeom>
          <a:solidFill>
            <a:schemeClr val="lt1"/>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 name="CustomShape 2"/>
          <p:cNvSpPr/>
          <p:nvPr/>
        </p:nvSpPr>
        <p:spPr>
          <a:xfrm>
            <a:off x="2241360" y="1310760"/>
            <a:ext cx="6508440" cy="252108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 name="PlaceHolder 3"/>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2"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373"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374" name="CustomShape 3"/>
          <p:cNvSpPr/>
          <p:nvPr/>
        </p:nvSpPr>
        <p:spPr>
          <a:xfrm>
            <a:off x="877680" y="4356000"/>
            <a:ext cx="7478640" cy="39276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375" name="CustomShape 4"/>
          <p:cNvSpPr/>
          <p:nvPr/>
        </p:nvSpPr>
        <p:spPr>
          <a:xfrm>
            <a:off x="7963200" y="4356000"/>
            <a:ext cx="392760" cy="392760"/>
          </a:xfrm>
          <a:prstGeom prst="rect">
            <a:avLst/>
          </a:prstGeom>
          <a:solidFill>
            <a:srgbClr val="ffffff">
              <a:alpha val="53000"/>
            </a:srgbClr>
          </a:solidFill>
          <a:ln w="0">
            <a:noFill/>
          </a:ln>
        </p:spPr>
        <p:style>
          <a:lnRef idx="0"/>
          <a:fillRef idx="0"/>
          <a:effectRef idx="0"/>
          <a:fontRef idx="minor"/>
        </p:style>
      </p:sp>
      <p:sp>
        <p:nvSpPr>
          <p:cNvPr id="376"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77"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4" name="CustomShape 1"/>
          <p:cNvSpPr/>
          <p:nvPr/>
        </p:nvSpPr>
        <p:spPr>
          <a:xfrm>
            <a:off x="4572000" y="0"/>
            <a:ext cx="457128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415"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16" name="CustomShape 3"/>
          <p:cNvSpPr/>
          <p:nvPr/>
        </p:nvSpPr>
        <p:spPr>
          <a:xfrm>
            <a:off x="4178520" y="393480"/>
            <a:ext cx="457128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17"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418"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9"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56"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457"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58"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59"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460" name="PlaceHolder 5"/>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61" name="PlaceHolder 6"/>
          <p:cNvSpPr>
            <a:spLocks noGrp="1"/>
          </p:cNvSpPr>
          <p:nvPr>
            <p:ph type="body"/>
          </p:nvPr>
        </p:nvSpPr>
        <p:spPr>
          <a:xfrm>
            <a:off x="457200" y="1203480"/>
            <a:ext cx="8228880" cy="298260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98" name="CustomShape 1"/>
          <p:cNvSpPr/>
          <p:nvPr/>
        </p:nvSpPr>
        <p:spPr>
          <a:xfrm>
            <a:off x="3047760" y="0"/>
            <a:ext cx="609516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499" name="CustomShape 2"/>
          <p:cNvSpPr/>
          <p:nvPr/>
        </p:nvSpPr>
        <p:spPr>
          <a:xfrm>
            <a:off x="2241360" y="1770120"/>
            <a:ext cx="6508440" cy="160272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500"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01"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38"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539" name="CustomShape 2"/>
          <p:cNvSpPr/>
          <p:nvPr/>
        </p:nvSpPr>
        <p:spPr>
          <a:xfrm>
            <a:off x="8750160" y="4356000"/>
            <a:ext cx="392760" cy="39276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540"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541"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542"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3"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41"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2"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43"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44" name="PlaceHolder 5"/>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45" name="PlaceHolder 6"/>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46" name="PlaceHolder 7"/>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84" name="CustomShape 2"/>
          <p:cNvSpPr/>
          <p:nvPr/>
        </p:nvSpPr>
        <p:spPr>
          <a:xfrm>
            <a:off x="8750160" y="4356000"/>
            <a:ext cx="392760" cy="39276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85"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86"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87"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5" name="CustomShape 1"/>
          <p:cNvSpPr/>
          <p:nvPr/>
        </p:nvSpPr>
        <p:spPr>
          <a:xfrm>
            <a:off x="3047760" y="0"/>
            <a:ext cx="609516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26" name="CustomShape 2"/>
          <p:cNvSpPr/>
          <p:nvPr/>
        </p:nvSpPr>
        <p:spPr>
          <a:xfrm>
            <a:off x="2644920" y="393480"/>
            <a:ext cx="80604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27" name="CustomShape 3"/>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28" name="CustomShape 4"/>
          <p:cNvSpPr/>
          <p:nvPr/>
        </p:nvSpPr>
        <p:spPr>
          <a:xfrm>
            <a:off x="2654640" y="337680"/>
            <a:ext cx="786600" cy="65304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1" lang="en" sz="7200" spc="-1" strike="noStrike">
                <a:solidFill>
                  <a:srgbClr val="ffffff"/>
                </a:solidFill>
                <a:latin typeface="Arial"/>
                <a:ea typeface="Arial"/>
              </a:rPr>
              <a:t>“</a:t>
            </a:r>
            <a:endParaRPr b="0" lang="en-US" sz="7200" spc="-1" strike="noStrike">
              <a:latin typeface="Arial"/>
            </a:endParaRPr>
          </a:p>
        </p:txBody>
      </p:sp>
      <p:sp>
        <p:nvSpPr>
          <p:cNvPr id="129"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0"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7"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168" name="CustomShape 2"/>
          <p:cNvSpPr/>
          <p:nvPr/>
        </p:nvSpPr>
        <p:spPr>
          <a:xfrm>
            <a:off x="8750160" y="4356000"/>
            <a:ext cx="392760" cy="39276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69"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170"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171"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2"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9" name="CustomShape 1"/>
          <p:cNvSpPr/>
          <p:nvPr/>
        </p:nvSpPr>
        <p:spPr>
          <a:xfrm>
            <a:off x="7872840" y="0"/>
            <a:ext cx="127044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210"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11"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2"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9"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250"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51" name="CustomShape 3"/>
          <p:cNvSpPr/>
          <p:nvPr/>
        </p:nvSpPr>
        <p:spPr>
          <a:xfrm>
            <a:off x="877680" y="393480"/>
            <a:ext cx="787212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52" name="CustomShape 4"/>
          <p:cNvSpPr/>
          <p:nvPr/>
        </p:nvSpPr>
        <p:spPr>
          <a:xfrm>
            <a:off x="7943760" y="393480"/>
            <a:ext cx="806040" cy="806040"/>
          </a:xfrm>
          <a:prstGeom prst="rect">
            <a:avLst/>
          </a:prstGeom>
          <a:solidFill>
            <a:srgbClr val="ffffff">
              <a:alpha val="53000"/>
            </a:srgbClr>
          </a:solidFill>
          <a:ln w="0">
            <a:noFill/>
          </a:ln>
        </p:spPr>
        <p:style>
          <a:lnRef idx="0"/>
          <a:fillRef idx="0"/>
          <a:effectRef idx="0"/>
          <a:fontRef idx="minor"/>
        </p:style>
      </p:sp>
      <p:sp>
        <p:nvSpPr>
          <p:cNvPr id="253" name="PlaceHolder 5"/>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25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1"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292"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93" name="CustomShape 3"/>
          <p:cNvSpPr/>
          <p:nvPr/>
        </p:nvSpPr>
        <p:spPr>
          <a:xfrm>
            <a:off x="867600" y="393480"/>
            <a:ext cx="806040" cy="806040"/>
          </a:xfrm>
          <a:prstGeom prst="rect">
            <a:avLst/>
          </a:prstGeom>
          <a:solidFill>
            <a:schemeClr val="accent1"/>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294" name="PlaceHolder 4"/>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2" name="CustomShape 1"/>
          <p:cNvSpPr/>
          <p:nvPr/>
        </p:nvSpPr>
        <p:spPr>
          <a:xfrm>
            <a:off x="1271160" y="0"/>
            <a:ext cx="7872120" cy="5142960"/>
          </a:xfrm>
          <a:prstGeom prst="rect">
            <a:avLst/>
          </a:prstGeom>
          <a:solidFill>
            <a:srgbClr val="ffffff"/>
          </a:solidFill>
          <a:ln w="0">
            <a:noFill/>
          </a:ln>
          <a:effectLst>
            <a:outerShdw algn="bl" blurRad="285750" dir="10800000" dist="190440" rotWithShape="0">
              <a:srgbClr val="000000">
                <a:alpha val="15000"/>
              </a:srgbClr>
            </a:outerShdw>
          </a:effectLst>
        </p:spPr>
        <p:style>
          <a:lnRef idx="0"/>
          <a:fillRef idx="0"/>
          <a:effectRef idx="0"/>
          <a:fontRef idx="minor"/>
        </p:style>
      </p:sp>
      <p:sp>
        <p:nvSpPr>
          <p:cNvPr id="333" name="CustomShape 2"/>
          <p:cNvSpPr/>
          <p:nvPr/>
        </p:nvSpPr>
        <p:spPr>
          <a:xfrm>
            <a:off x="8750160" y="4356000"/>
            <a:ext cx="392760" cy="392760"/>
          </a:xfrm>
          <a:prstGeom prst="rect">
            <a:avLst/>
          </a:prstGeom>
          <a:solidFill>
            <a:srgbClr val="ffb000"/>
          </a:solidFill>
          <a:ln w="0">
            <a:noFill/>
          </a:ln>
          <a:effectLst>
            <a:outerShdw algn="bl" blurRad="214313" dir="5400000" dist="47520" rotWithShape="0">
              <a:srgbClr val="000000">
                <a:alpha val="20000"/>
              </a:srgbClr>
            </a:outerShdw>
          </a:effectLst>
        </p:spPr>
        <p:style>
          <a:lnRef idx="0"/>
          <a:fillRef idx="0"/>
          <a:effectRef idx="0"/>
          <a:fontRef idx="minor"/>
        </p:style>
      </p:sp>
      <p:sp>
        <p:nvSpPr>
          <p:cNvPr id="334"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35"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png"/><Relationship Id="rId3"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png"/><Relationship Id="rId3" Type="http://schemas.openxmlformats.org/officeDocument/2006/relationships/slideLayout" Target="../slideLayouts/slideLayout157.xml"/>
</Relationships>
</file>

<file path=ppt/slides/_rels/slide54.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157.xml"/>
</Relationships>
</file>

<file path=ppt/slides/_rels/slide55.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png"/><Relationship Id="rId3" Type="http://schemas.openxmlformats.org/officeDocument/2006/relationships/slideLayout" Target="../slideLayouts/slideLayout157.xml"/>
</Relationships>
</file>

<file path=ppt/slides/_rels/slide56.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image" Target="../media/image84.png"/><Relationship Id="rId3" Type="http://schemas.openxmlformats.org/officeDocument/2006/relationships/slideLayout" Target="../slideLayouts/slideLayout157.xml"/>
</Relationships>
</file>

<file path=ppt/slides/_rels/slide57.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png"/><Relationship Id="rId3" Type="http://schemas.openxmlformats.org/officeDocument/2006/relationships/slideLayout" Target="../slideLayouts/slideLayout157.xml"/>
</Relationships>
</file>

<file path=ppt/slides/_rels/slide58.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image" Target="../media/image88.png"/><Relationship Id="rId3" Type="http://schemas.openxmlformats.org/officeDocument/2006/relationships/slideLayout" Target="../slideLayouts/slideLayout157.xml"/>
</Relationships>
</file>

<file path=ppt/slides/_rels/slide59.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png"/><Relationship Id="rId3" Type="http://schemas.openxmlformats.org/officeDocument/2006/relationships/slideLayout" Target="../slideLayouts/slideLayout157.xml"/>
</Relationships>
</file>

<file path=ppt/slides/_rels/slide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image" Target="../media/image92.png"/><Relationship Id="rId3" Type="http://schemas.openxmlformats.org/officeDocument/2006/relationships/slideLayout" Target="../slideLayouts/slideLayout157.xml"/>
</Relationships>
</file>

<file path=ppt/slides/_rels/slide61.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image" Target="../media/image94.png"/><Relationship Id="rId3" Type="http://schemas.openxmlformats.org/officeDocument/2006/relationships/slideLayout" Target="../slideLayouts/slideLayout157.xml"/>
</Relationships>
</file>

<file path=ppt/slides/_rels/slide62.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png"/><Relationship Id="rId3" Type="http://schemas.openxmlformats.org/officeDocument/2006/relationships/slideLayout" Target="../slideLayouts/slideLayout157.xml"/>
</Relationships>
</file>

<file path=ppt/slides/_rels/slide63.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image" Target="../media/image98.png"/><Relationship Id="rId3" Type="http://schemas.openxmlformats.org/officeDocument/2006/relationships/slideLayout" Target="../slideLayouts/slideLayout157.xml"/>
</Relationships>
</file>

<file path=ppt/slides/_rels/slide64.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png"/><Relationship Id="rId3" Type="http://schemas.openxmlformats.org/officeDocument/2006/relationships/slideLayout" Target="../slideLayouts/slideLayout157.xml"/>
</Relationships>
</file>

<file path=ppt/slides/_rels/slide65.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png"/><Relationship Id="rId3" Type="http://schemas.openxmlformats.org/officeDocument/2006/relationships/slideLayout" Target="../slideLayouts/slideLayout157.xml"/>
</Relationships>
</file>

<file path=ppt/slides/_rels/slide66.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157.xml"/>
</Relationships>
</file>

<file path=ppt/slides/_rels/slide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2710080" y="1310760"/>
            <a:ext cx="5475960" cy="2521080"/>
          </a:xfrm>
          <a:prstGeom prst="rect">
            <a:avLst/>
          </a:prstGeom>
          <a:noFill/>
          <a:ln w="0">
            <a:noFill/>
          </a:ln>
        </p:spPr>
        <p:style>
          <a:lnRef idx="0"/>
          <a:fillRef idx="0"/>
          <a:effectRef idx="0"/>
          <a:fontRef idx="minor"/>
        </p:style>
        <p:txBody>
          <a:bodyPr lIns="90000" rIns="90000" tIns="91440" bIns="91440" anchor="ctr">
            <a:noAutofit/>
          </a:bodyPr>
          <a:p>
            <a:pPr>
              <a:lnSpc>
                <a:spcPct val="100000"/>
              </a:lnSpc>
            </a:pPr>
            <a:r>
              <a:rPr b="0" lang="en-US" sz="2600" spc="-1" strike="noStrike">
                <a:solidFill>
                  <a:srgbClr val="000000"/>
                </a:solidFill>
                <a:latin typeface="Arial"/>
              </a:rPr>
              <a:t>Replikacija podataka kod MongoDB baze podataka </a:t>
            </a:r>
            <a:br/>
            <a:br/>
            <a:br/>
            <a:r>
              <a:rPr b="0" lang="en-US" sz="2600" spc="-1" strike="noStrike">
                <a:solidFill>
                  <a:srgbClr val="000000"/>
                </a:solidFill>
                <a:latin typeface="Arial"/>
              </a:rPr>
              <a:t>Ivan Milojkovic 1687</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35"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Šeme replikacije</a:t>
            </a:r>
            <a:endParaRPr b="0" lang="en-US" sz="2400" spc="-1" strike="noStrike">
              <a:latin typeface="Arial"/>
            </a:endParaRPr>
          </a:p>
        </p:txBody>
      </p:sp>
      <p:sp>
        <p:nvSpPr>
          <p:cNvPr id="636"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0C4295A-E93A-4426-A813-8C941C4137A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37"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grpSp>
        <p:nvGrpSpPr>
          <p:cNvPr id="638" name="Group 4"/>
          <p:cNvGrpSpPr/>
          <p:nvPr/>
        </p:nvGrpSpPr>
        <p:grpSpPr>
          <a:xfrm>
            <a:off x="1600200" y="2316960"/>
            <a:ext cx="1944000" cy="1568880"/>
            <a:chOff x="1600200" y="2316960"/>
            <a:chExt cx="1944000" cy="1568880"/>
          </a:xfrm>
        </p:grpSpPr>
        <p:sp>
          <p:nvSpPr>
            <p:cNvPr id="639" name="CustomShape 5"/>
            <p:cNvSpPr/>
            <p:nvPr/>
          </p:nvSpPr>
          <p:spPr>
            <a:xfrm>
              <a:off x="160020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40" name="CustomShape 6"/>
            <p:cNvSpPr/>
            <p:nvPr/>
          </p:nvSpPr>
          <p:spPr>
            <a:xfrm>
              <a:off x="182484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Potpuna replikacija </a:t>
              </a:r>
              <a:endParaRPr b="0" lang="en-US" sz="1100" spc="-1" strike="noStrike">
                <a:latin typeface="Arial"/>
              </a:endParaRPr>
            </a:p>
          </p:txBody>
        </p:sp>
        <p:sp>
          <p:nvSpPr>
            <p:cNvPr id="641" name="CustomShape 7"/>
            <p:cNvSpPr/>
            <p:nvPr/>
          </p:nvSpPr>
          <p:spPr>
            <a:xfrm>
              <a:off x="182484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42" name="Group 8"/>
          <p:cNvGrpSpPr/>
          <p:nvPr/>
        </p:nvGrpSpPr>
        <p:grpSpPr>
          <a:xfrm>
            <a:off x="3999240" y="2316960"/>
            <a:ext cx="1944000" cy="1568880"/>
            <a:chOff x="3999240" y="2316960"/>
            <a:chExt cx="1944000" cy="1568880"/>
          </a:xfrm>
        </p:grpSpPr>
        <p:sp>
          <p:nvSpPr>
            <p:cNvPr id="643" name="CustomShape 9"/>
            <p:cNvSpPr/>
            <p:nvPr/>
          </p:nvSpPr>
          <p:spPr>
            <a:xfrm>
              <a:off x="399924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44" name="CustomShape 10"/>
            <p:cNvSpPr/>
            <p:nvPr/>
          </p:nvSpPr>
          <p:spPr>
            <a:xfrm>
              <a:off x="422388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Delimična replikacija </a:t>
              </a:r>
              <a:endParaRPr b="0" lang="en-US" sz="1100" spc="-1" strike="noStrike">
                <a:latin typeface="Arial"/>
              </a:endParaRPr>
            </a:p>
          </p:txBody>
        </p:sp>
        <p:sp>
          <p:nvSpPr>
            <p:cNvPr id="645" name="CustomShape 11"/>
            <p:cNvSpPr/>
            <p:nvPr/>
          </p:nvSpPr>
          <p:spPr>
            <a:xfrm>
              <a:off x="422388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46" name="Group 12"/>
          <p:cNvGrpSpPr/>
          <p:nvPr/>
        </p:nvGrpSpPr>
        <p:grpSpPr>
          <a:xfrm>
            <a:off x="6513840" y="2316960"/>
            <a:ext cx="1944000" cy="1568880"/>
            <a:chOff x="6513840" y="2316960"/>
            <a:chExt cx="1944000" cy="1568880"/>
          </a:xfrm>
        </p:grpSpPr>
        <p:sp>
          <p:nvSpPr>
            <p:cNvPr id="647" name="CustomShape 13"/>
            <p:cNvSpPr/>
            <p:nvPr/>
          </p:nvSpPr>
          <p:spPr>
            <a:xfrm>
              <a:off x="651384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48" name="CustomShape 14"/>
            <p:cNvSpPr/>
            <p:nvPr/>
          </p:nvSpPr>
          <p:spPr>
            <a:xfrm>
              <a:off x="673848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sr-Latn-RS" sz="1200" spc="-1" strike="noStrike">
                  <a:solidFill>
                    <a:srgbClr val="ffffff"/>
                  </a:solidFill>
                  <a:latin typeface="Barlow"/>
                  <a:ea typeface="Times New Roman"/>
                </a:rPr>
                <a:t>Bez replikacije</a:t>
              </a:r>
              <a:endParaRPr b="0" lang="en-US" sz="1200" spc="-1" strike="noStrike">
                <a:latin typeface="Arial"/>
              </a:endParaRPr>
            </a:p>
          </p:txBody>
        </p:sp>
        <p:sp>
          <p:nvSpPr>
            <p:cNvPr id="649" name="CustomShape 15"/>
            <p:cNvSpPr/>
            <p:nvPr/>
          </p:nvSpPr>
          <p:spPr>
            <a:xfrm>
              <a:off x="673848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0"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Potpuna replikacija</a:t>
            </a:r>
            <a:endParaRPr b="0" lang="en-US" sz="2400" spc="-1" strike="noStrike">
              <a:latin typeface="Arial"/>
            </a:endParaRPr>
          </a:p>
        </p:txBody>
      </p:sp>
      <p:sp>
        <p:nvSpPr>
          <p:cNvPr id="651"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B575EAB-EB5E-4A95-B75C-5E1076EF249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52"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53" name="CustomShape 4"/>
          <p:cNvSpPr/>
          <p:nvPr/>
        </p:nvSpPr>
        <p:spPr>
          <a:xfrm>
            <a:off x="1371600" y="1371600"/>
            <a:ext cx="27428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Primarna baza podataka se u potpunosti kopira na svako mesto u distribuiranom sistemu.</a:t>
            </a:r>
            <a:endParaRPr b="0" lang="en-US" sz="2200" spc="-1" strike="noStrike">
              <a:latin typeface="Arial"/>
            </a:endParaRPr>
          </a:p>
        </p:txBody>
      </p:sp>
      <p:sp>
        <p:nvSpPr>
          <p:cNvPr id="654" name="CustomShape 5"/>
          <p:cNvSpPr/>
          <p:nvPr/>
        </p:nvSpPr>
        <p:spPr>
          <a:xfrm>
            <a:off x="4173840" y="269136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Visoka redundantnost baze podataka, smanjena latencija i ubrzano izvršavanje upita.</a:t>
            </a:r>
            <a:endParaRPr b="0" lang="en-US" sz="2200" spc="-1" strike="noStrike">
              <a:latin typeface="Arial"/>
            </a:endParaRPr>
          </a:p>
        </p:txBody>
      </p:sp>
      <p:sp>
        <p:nvSpPr>
          <p:cNvPr id="655" name="CustomShape 6"/>
          <p:cNvSpPr/>
          <p:nvPr/>
        </p:nvSpPr>
        <p:spPr>
          <a:xfrm>
            <a:off x="662940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 </a:t>
            </a:r>
            <a:r>
              <a:rPr b="0" lang="en" sz="2200" spc="-1" strike="noStrike">
                <a:solidFill>
                  <a:srgbClr val="ffffff"/>
                </a:solidFill>
                <a:latin typeface="Barlow"/>
                <a:ea typeface="Barlow"/>
              </a:rPr>
              <a:t>Teško postići konkurentnost i spor proces ažuriranja.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56"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Delimična replikacija</a:t>
            </a:r>
            <a:endParaRPr b="0" lang="en-US" sz="2400" spc="-1" strike="noStrike">
              <a:latin typeface="Arial"/>
            </a:endParaRPr>
          </a:p>
        </p:txBody>
      </p:sp>
      <p:sp>
        <p:nvSpPr>
          <p:cNvPr id="657"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B59D91C-CD52-444E-A312-F9DF60655CB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58"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59" name="CustomShape 4"/>
          <p:cNvSpPr/>
          <p:nvPr/>
        </p:nvSpPr>
        <p:spPr>
          <a:xfrm>
            <a:off x="1371600" y="1371600"/>
            <a:ext cx="27428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U šemi delimične replikacije, neki delovi baze podataka su replikovani na nekim ili svim mestima.</a:t>
            </a:r>
            <a:endParaRPr b="0" lang="en-US" sz="2200" spc="-1" strike="noStrike">
              <a:latin typeface="Arial"/>
            </a:endParaRPr>
          </a:p>
        </p:txBody>
      </p:sp>
      <p:sp>
        <p:nvSpPr>
          <p:cNvPr id="660" name="CustomShape 5"/>
          <p:cNvSpPr/>
          <p:nvPr/>
        </p:nvSpPr>
        <p:spPr>
          <a:xfrm>
            <a:off x="4343400" y="2952720"/>
            <a:ext cx="1958400" cy="207612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Obično su to podaci koji su nedavno ažurirani.</a:t>
            </a:r>
            <a:endParaRPr b="0" lang="en-US" sz="2200" spc="-1" strike="noStrike">
              <a:latin typeface="Arial"/>
            </a:endParaRPr>
          </a:p>
        </p:txBody>
      </p:sp>
      <p:sp>
        <p:nvSpPr>
          <p:cNvPr id="661" name="CustomShape 6"/>
          <p:cNvSpPr/>
          <p:nvPr/>
        </p:nvSpPr>
        <p:spPr>
          <a:xfrm>
            <a:off x="662940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Delimična replikacija omogućava davanje prioriteta podacima koji su važni i treba ih replikovati.</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62"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Bez replikacije</a:t>
            </a:r>
            <a:endParaRPr b="0" lang="en-US" sz="2400" spc="-1" strike="noStrike">
              <a:latin typeface="Arial"/>
            </a:endParaRPr>
          </a:p>
        </p:txBody>
      </p:sp>
      <p:sp>
        <p:nvSpPr>
          <p:cNvPr id="663"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861EC0A-0609-47CF-AF5E-6DF2B8D8D42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64"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65" name="CustomShape 4"/>
          <p:cNvSpPr/>
          <p:nvPr/>
        </p:nvSpPr>
        <p:spPr>
          <a:xfrm>
            <a:off x="1371600" y="1371600"/>
            <a:ext cx="22856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Svi podaci čuvaju samo na jednom mestu.</a:t>
            </a:r>
            <a:endParaRPr b="0" lang="en-US" sz="2200" spc="-1" strike="noStrike">
              <a:latin typeface="Arial"/>
            </a:endParaRPr>
          </a:p>
        </p:txBody>
      </p:sp>
      <p:sp>
        <p:nvSpPr>
          <p:cNvPr id="666" name="CustomShape 5"/>
          <p:cNvSpPr/>
          <p:nvPr/>
        </p:nvSpPr>
        <p:spPr>
          <a:xfrm>
            <a:off x="4077720" y="2514600"/>
            <a:ext cx="2285640" cy="251424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Ovo omogućava lako obnavljanje podataka i postizanje konkurentnosti.</a:t>
            </a:r>
            <a:endParaRPr b="0" lang="en-US" sz="2200" spc="-1" strike="noStrike">
              <a:latin typeface="Arial"/>
            </a:endParaRPr>
          </a:p>
        </p:txBody>
      </p:sp>
      <p:sp>
        <p:nvSpPr>
          <p:cNvPr id="667" name="CustomShape 6"/>
          <p:cNvSpPr/>
          <p:nvPr/>
        </p:nvSpPr>
        <p:spPr>
          <a:xfrm>
            <a:off x="662940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Negativno utiče na dostupnost i usporava izvršavanje upita.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6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Tehnike replikacije</a:t>
            </a:r>
            <a:endParaRPr b="0" lang="en-US" sz="2400" spc="-1" strike="noStrike">
              <a:latin typeface="Arial"/>
            </a:endParaRPr>
          </a:p>
        </p:txBody>
      </p:sp>
      <p:sp>
        <p:nvSpPr>
          <p:cNvPr id="669"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4B8C4C1-8B9B-44C9-8C23-5A85D0D3F7A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70"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grpSp>
        <p:nvGrpSpPr>
          <p:cNvPr id="671" name="Group 4"/>
          <p:cNvGrpSpPr/>
          <p:nvPr/>
        </p:nvGrpSpPr>
        <p:grpSpPr>
          <a:xfrm>
            <a:off x="1600200" y="2316960"/>
            <a:ext cx="1944000" cy="1568880"/>
            <a:chOff x="1600200" y="2316960"/>
            <a:chExt cx="1944000" cy="1568880"/>
          </a:xfrm>
        </p:grpSpPr>
        <p:sp>
          <p:nvSpPr>
            <p:cNvPr id="672" name="CustomShape 5"/>
            <p:cNvSpPr/>
            <p:nvPr/>
          </p:nvSpPr>
          <p:spPr>
            <a:xfrm>
              <a:off x="160020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73" name="CustomShape 6"/>
            <p:cNvSpPr/>
            <p:nvPr/>
          </p:nvSpPr>
          <p:spPr>
            <a:xfrm>
              <a:off x="182484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Replikacija celih tabela </a:t>
              </a:r>
              <a:endParaRPr b="0" lang="en-US" sz="1100" spc="-1" strike="noStrike">
                <a:latin typeface="Arial"/>
              </a:endParaRPr>
            </a:p>
          </p:txBody>
        </p:sp>
        <p:sp>
          <p:nvSpPr>
            <p:cNvPr id="674" name="CustomShape 7"/>
            <p:cNvSpPr/>
            <p:nvPr/>
          </p:nvSpPr>
          <p:spPr>
            <a:xfrm>
              <a:off x="182484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75" name="Group 8"/>
          <p:cNvGrpSpPr/>
          <p:nvPr/>
        </p:nvGrpSpPr>
        <p:grpSpPr>
          <a:xfrm>
            <a:off x="3999240" y="2316960"/>
            <a:ext cx="1947960" cy="1568880"/>
            <a:chOff x="3999240" y="2316960"/>
            <a:chExt cx="1947960" cy="1568880"/>
          </a:xfrm>
        </p:grpSpPr>
        <p:sp>
          <p:nvSpPr>
            <p:cNvPr id="676" name="CustomShape 9"/>
            <p:cNvSpPr/>
            <p:nvPr/>
          </p:nvSpPr>
          <p:spPr>
            <a:xfrm>
              <a:off x="399924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77" name="CustomShape 10"/>
            <p:cNvSpPr/>
            <p:nvPr/>
          </p:nvSpPr>
          <p:spPr>
            <a:xfrm>
              <a:off x="3999240" y="2559240"/>
              <a:ext cx="1947960" cy="64080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 </a:t>
              </a:r>
              <a:r>
                <a:rPr b="1" lang="en" sz="1100" spc="-1" strike="noStrike">
                  <a:solidFill>
                    <a:srgbClr val="ffffff"/>
                  </a:solidFill>
                  <a:latin typeface="Barlow"/>
                  <a:ea typeface="Barlow"/>
                </a:rPr>
                <a:t>Replikacija zasnovana na ključevima</a:t>
              </a:r>
              <a:endParaRPr b="0" lang="en-US" sz="1100" spc="-1" strike="noStrike">
                <a:latin typeface="Arial"/>
              </a:endParaRPr>
            </a:p>
          </p:txBody>
        </p:sp>
        <p:sp>
          <p:nvSpPr>
            <p:cNvPr id="678" name="CustomShape 11"/>
            <p:cNvSpPr/>
            <p:nvPr/>
          </p:nvSpPr>
          <p:spPr>
            <a:xfrm>
              <a:off x="422388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79" name="Group 12"/>
          <p:cNvGrpSpPr/>
          <p:nvPr/>
        </p:nvGrpSpPr>
        <p:grpSpPr>
          <a:xfrm>
            <a:off x="6394320" y="2316960"/>
            <a:ext cx="2172600" cy="1568880"/>
            <a:chOff x="6394320" y="2316960"/>
            <a:chExt cx="2172600" cy="1568880"/>
          </a:xfrm>
        </p:grpSpPr>
        <p:sp>
          <p:nvSpPr>
            <p:cNvPr id="680" name="CustomShape 13"/>
            <p:cNvSpPr/>
            <p:nvPr/>
          </p:nvSpPr>
          <p:spPr>
            <a:xfrm>
              <a:off x="6394320" y="2316960"/>
              <a:ext cx="21726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81" name="CustomShape 14"/>
            <p:cNvSpPr/>
            <p:nvPr/>
          </p:nvSpPr>
          <p:spPr>
            <a:xfrm>
              <a:off x="6509880" y="2514600"/>
              <a:ext cx="2057040" cy="6879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sr-Latn-RS" sz="1200" spc="-1" strike="noStrike">
                  <a:solidFill>
                    <a:srgbClr val="ffffff"/>
                  </a:solidFill>
                  <a:latin typeface="Barlow"/>
                  <a:ea typeface="Times New Roman"/>
                </a:rPr>
                <a:t>Replikacija zasnovana na logovima</a:t>
              </a:r>
              <a:endParaRPr b="0" lang="en-US" sz="1200" spc="-1" strike="noStrike">
                <a:latin typeface="Arial"/>
              </a:endParaRPr>
            </a:p>
          </p:txBody>
        </p:sp>
        <p:sp>
          <p:nvSpPr>
            <p:cNvPr id="682" name="CustomShape 15"/>
            <p:cNvSpPr/>
            <p:nvPr/>
          </p:nvSpPr>
          <p:spPr>
            <a:xfrm>
              <a:off x="661896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8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Replikacija celih tabela</a:t>
            </a:r>
            <a:endParaRPr b="0" lang="en-US" sz="2400" spc="-1" strike="noStrike">
              <a:latin typeface="Arial"/>
            </a:endParaRPr>
          </a:p>
        </p:txBody>
      </p:sp>
      <p:sp>
        <p:nvSpPr>
          <p:cNvPr id="684"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10B758A-2D44-43BB-AAB7-8510EB20F95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85"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86" name="CustomShape 4"/>
          <p:cNvSpPr/>
          <p:nvPr/>
        </p:nvSpPr>
        <p:spPr>
          <a:xfrm>
            <a:off x="1371600" y="1371600"/>
            <a:ext cx="27428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Svi podaci se kopiraju sa izvora podataka na odredište, uključujući sve nove i postojeće podatke.</a:t>
            </a:r>
            <a:endParaRPr b="0" lang="en-US" sz="2200" spc="-1" strike="noStrike">
              <a:latin typeface="Arial"/>
            </a:endParaRPr>
          </a:p>
        </p:txBody>
      </p:sp>
      <p:sp>
        <p:nvSpPr>
          <p:cNvPr id="687" name="CustomShape 5"/>
          <p:cNvSpPr/>
          <p:nvPr/>
        </p:nvSpPr>
        <p:spPr>
          <a:xfrm>
            <a:off x="4173840" y="269136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Ova tehnika se preporučuje ako se zapisi redovno brišu ili ako druge tehnike nisu tehnički moguće.</a:t>
            </a:r>
            <a:endParaRPr b="0" lang="en-US" sz="2200" spc="-1" strike="noStrike">
              <a:latin typeface="Arial"/>
            </a:endParaRPr>
          </a:p>
        </p:txBody>
      </p:sp>
      <p:sp>
        <p:nvSpPr>
          <p:cNvPr id="688" name="CustomShape 6"/>
          <p:cNvSpPr/>
          <p:nvPr/>
        </p:nvSpPr>
        <p:spPr>
          <a:xfrm>
            <a:off x="662940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Potpuna replikacija tabela zahteva više procesnih i mrežnih resursa, kao i veće troškove.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89"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Replikacija zasnovana na ključevima</a:t>
            </a:r>
            <a:endParaRPr b="0" lang="en-US" sz="2400" spc="-1" strike="noStrike">
              <a:latin typeface="Arial"/>
            </a:endParaRPr>
          </a:p>
        </p:txBody>
      </p:sp>
      <p:sp>
        <p:nvSpPr>
          <p:cNvPr id="690"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6471ACA-14CB-4127-8A0C-49EDD005CE5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91"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92" name="CustomShape 4"/>
          <p:cNvSpPr/>
          <p:nvPr/>
        </p:nvSpPr>
        <p:spPr>
          <a:xfrm>
            <a:off x="1371600" y="1371600"/>
            <a:ext cx="27428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Replikovani su samo novi podaci koji su dodati od prethodnog ažuriranja.</a:t>
            </a:r>
            <a:endParaRPr b="0" lang="en-US" sz="2200" spc="-1" strike="noStrike">
              <a:latin typeface="Arial"/>
            </a:endParaRPr>
          </a:p>
        </p:txBody>
      </p:sp>
      <p:sp>
        <p:nvSpPr>
          <p:cNvPr id="693" name="CustomShape 5"/>
          <p:cNvSpPr/>
          <p:nvPr/>
        </p:nvSpPr>
        <p:spPr>
          <a:xfrm>
            <a:off x="4173840" y="269136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Ova tehnika je efikasnija jer se kopira manji broj redova.</a:t>
            </a:r>
            <a:endParaRPr b="0" lang="en-US" sz="2200" spc="-1" strike="noStrike">
              <a:latin typeface="Arial"/>
            </a:endParaRPr>
          </a:p>
        </p:txBody>
      </p:sp>
      <p:sp>
        <p:nvSpPr>
          <p:cNvPr id="694" name="CustomShape 6"/>
          <p:cNvSpPr/>
          <p:nvPr/>
        </p:nvSpPr>
        <p:spPr>
          <a:xfrm>
            <a:off x="662940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Ne omogućava replikaciju podataka iz prethodnog ažuriranja koji su trajno obrisani.</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5"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Replikacija zasnovana na logovima</a:t>
            </a:r>
            <a:endParaRPr b="0" lang="en-US" sz="2400" spc="-1" strike="noStrike">
              <a:latin typeface="Arial"/>
            </a:endParaRPr>
          </a:p>
        </p:txBody>
      </p:sp>
      <p:sp>
        <p:nvSpPr>
          <p:cNvPr id="696"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E33F40E-B51F-4D59-86B7-FE3AF19F269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97"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98" name="CustomShape 4"/>
          <p:cNvSpPr/>
          <p:nvPr/>
        </p:nvSpPr>
        <p:spPr>
          <a:xfrm>
            <a:off x="1371600" y="1371600"/>
            <a:ext cx="274284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Beleži promene napravljene na podacima na izvoru podataka praćenjem logova baze podataka (log fajl ili ChangeLog).</a:t>
            </a:r>
            <a:endParaRPr b="0" lang="en-US" sz="2200" spc="-1" strike="noStrike">
              <a:latin typeface="Arial"/>
            </a:endParaRPr>
          </a:p>
        </p:txBody>
      </p:sp>
      <p:sp>
        <p:nvSpPr>
          <p:cNvPr id="699" name="CustomShape 5"/>
          <p:cNvSpPr/>
          <p:nvPr/>
        </p:nvSpPr>
        <p:spPr>
          <a:xfrm>
            <a:off x="4173840" y="269136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Ove promene se zatim replikuju na ciljne sisteme i primenjuju se samo na podržane izvore baza podataka.</a:t>
            </a:r>
            <a:endParaRPr b="0" lang="en-US" sz="2200" spc="-1" strike="noStrike">
              <a:latin typeface="Arial"/>
            </a:endParaRPr>
          </a:p>
        </p:txBody>
      </p:sp>
      <p:sp>
        <p:nvSpPr>
          <p:cNvPr id="700" name="CustomShape 6"/>
          <p:cNvSpPr/>
          <p:nvPr/>
        </p:nvSpPr>
        <p:spPr>
          <a:xfrm>
            <a:off x="6629400" y="1371600"/>
            <a:ext cx="2514240" cy="274284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 sz="2200" spc="-1" strike="noStrike">
                <a:solidFill>
                  <a:srgbClr val="ffffff"/>
                </a:solidFill>
                <a:latin typeface="Barlow"/>
                <a:ea typeface="Barlow"/>
              </a:rPr>
              <a:t>Kada je izvorna struktura baze podataka statična, jer bi u suprotnom mogla postati veoma zahtevna u pogledu resursa.</a:t>
            </a: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01"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Skup replika</a:t>
            </a:r>
            <a:endParaRPr b="0" lang="en-US" sz="2400" spc="-1" strike="noStrike">
              <a:latin typeface="Arial"/>
            </a:endParaRPr>
          </a:p>
        </p:txBody>
      </p:sp>
      <p:sp>
        <p:nvSpPr>
          <p:cNvPr id="702"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Skup replika u MongoDB-u je grupa mongod procesa koji održavaju isti skup podataka. Replica setovi obezbeđuju redundansu i visoku dostupnost, i predstavljaju osnovu za sve produkcione implementacije.</a:t>
            </a:r>
            <a:endParaRPr b="0" lang="en-US" sz="1600" spc="-1" strike="noStrike">
              <a:latin typeface="Arial"/>
            </a:endParaRPr>
          </a:p>
        </p:txBody>
      </p:sp>
      <p:sp>
        <p:nvSpPr>
          <p:cNvPr id="703" name="CustomShape 3"/>
          <p:cNvSpPr/>
          <p:nvPr/>
        </p:nvSpPr>
        <p:spPr>
          <a:xfrm>
            <a:off x="6432840" y="1375200"/>
            <a:ext cx="271080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Replikacija može povećati kapacitet za čitanje, jer klijenti mogu slati operacije čitanja na različite servere. Održavanje kopija podataka u različitim data centrima povećava lokalnost podataka i dostupnost za distribuirane aplikacije. Takođe, može služiti za specijalizovane namene poput oporavka od katastrofa ili backup-a.</a:t>
            </a:r>
            <a:endParaRPr b="0" lang="en-US" sz="1600" spc="-1" strike="noStrike">
              <a:latin typeface="Arial"/>
            </a:endParaRPr>
          </a:p>
        </p:txBody>
      </p:sp>
      <p:sp>
        <p:nvSpPr>
          <p:cNvPr id="704" name="CustomShape 4"/>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FF179A4-B4FB-402A-BFD7-8DA4A9EE433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05" name="CustomShape 5"/>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06" name="CustomShape 6"/>
          <p:cNvSpPr/>
          <p:nvPr/>
        </p:nvSpPr>
        <p:spPr>
          <a:xfrm>
            <a:off x="3854880" y="142632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Replikacija obezbeđuje redundantnost i povećava dostupnost podataka. Sa više kopija podataka na različitim serverima, pruža nivo tolerancije na greške u slučaju gubitka jednog serverskog sistema baze podataka.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07"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Skup replika</a:t>
            </a:r>
            <a:endParaRPr b="0" lang="en-US" sz="2400" spc="-1" strike="noStrike">
              <a:latin typeface="Arial"/>
            </a:endParaRPr>
          </a:p>
        </p:txBody>
      </p:sp>
      <p:sp>
        <p:nvSpPr>
          <p:cNvPr id="708"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Skup replika u MongoDB-u je grupa mongod procesa koji održavaju isti skup podataka. Replica setovi obezbeđuju redundansu i visoku dostupnost, i predstavljaju osnovu za sve produkcione implementacije.</a:t>
            </a:r>
            <a:endParaRPr b="0" lang="en-US" sz="1600" spc="-1" strike="noStrike">
              <a:latin typeface="Arial"/>
            </a:endParaRPr>
          </a:p>
        </p:txBody>
      </p:sp>
      <p:sp>
        <p:nvSpPr>
          <p:cNvPr id="709" name="CustomShape 3"/>
          <p:cNvSpPr/>
          <p:nvPr/>
        </p:nvSpPr>
        <p:spPr>
          <a:xfrm>
            <a:off x="6432480" y="1197720"/>
            <a:ext cx="271080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Replikacija može povećati kapacitet za čitanje, jer klijenti mogu slati operacije čitanja na različite servere. Održavanje kopija podataka u različitim data centrima povećava lokalnost podataka i dostupnost za distribuirane aplikacije. Takođe, može služiti za specijalizovane namene poput oporavka od katastrofa ili backup-a.</a:t>
            </a:r>
            <a:endParaRPr b="0" lang="en-US" sz="1600" spc="-1" strike="noStrike">
              <a:latin typeface="Arial"/>
            </a:endParaRPr>
          </a:p>
        </p:txBody>
      </p:sp>
      <p:sp>
        <p:nvSpPr>
          <p:cNvPr id="710" name="CustomShape 4"/>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0BCDC8D-8ADA-4A11-9459-04BA28A02D3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11" name="CustomShape 5"/>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12" name="CustomShape 6"/>
          <p:cNvSpPr/>
          <p:nvPr/>
        </p:nvSpPr>
        <p:spPr>
          <a:xfrm>
            <a:off x="3854880" y="142632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Replikacija obezbeđuje redundantnost i povećava dostupnost podataka. Sa više kopija podataka na različitim serverima, pruža nivo tolerancije na greške u slučaju gubitka jednog serverskog sistema baze podataka.</a:t>
            </a:r>
            <a:endParaRPr b="0" lang="en-US" sz="1600" spc="-1" strike="noStrike">
              <a:latin typeface="Arial"/>
            </a:endParaRPr>
          </a:p>
        </p:txBody>
      </p:sp>
      <p:pic>
        <p:nvPicPr>
          <p:cNvPr id="713" name="" descr=""/>
          <p:cNvPicPr/>
          <p:nvPr/>
        </p:nvPicPr>
        <p:blipFill>
          <a:blip r:embed="rId2"/>
          <a:stretch/>
        </p:blipFill>
        <p:spPr>
          <a:xfrm>
            <a:off x="1227240" y="4343400"/>
            <a:ext cx="5173200" cy="829800"/>
          </a:xfrm>
          <a:prstGeom prst="rect">
            <a:avLst/>
          </a:prstGeom>
          <a:ln w="0">
            <a:noFill/>
          </a:ln>
        </p:spPr>
      </p:pic>
      <p:sp>
        <p:nvSpPr>
          <p:cNvPr id="714" name="CustomShape 7"/>
          <p:cNvSpPr/>
          <p:nvPr/>
        </p:nvSpPr>
        <p:spPr>
          <a:xfrm>
            <a:off x="6400800" y="4372200"/>
            <a:ext cx="2285640" cy="1113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latin typeface="Barlow"/>
              </a:rPr>
              <a:t>Dodavanje članova skupu replika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Sadrzaj</a:t>
            </a:r>
            <a:endParaRPr b="0" lang="en-US" sz="2400" spc="-1" strike="noStrike">
              <a:latin typeface="Arial"/>
            </a:endParaRPr>
          </a:p>
        </p:txBody>
      </p:sp>
      <p:sp>
        <p:nvSpPr>
          <p:cNvPr id="582" name="CustomShape 2"/>
          <p:cNvSpPr/>
          <p:nvPr/>
        </p:nvSpPr>
        <p:spPr>
          <a:xfrm>
            <a:off x="1318680" y="1189800"/>
            <a:ext cx="3710160" cy="3381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1" lang="en" sz="2000" spc="-1" strike="noStrike">
                <a:solidFill>
                  <a:srgbClr val="434343"/>
                </a:solidFill>
                <a:latin typeface="Barlow"/>
                <a:ea typeface="Barlow"/>
              </a:rPr>
              <a:t>Uvod</a:t>
            </a:r>
            <a:br/>
            <a:br/>
            <a:r>
              <a:rPr b="1" lang="en" sz="2000" spc="-1" strike="noStrike">
                <a:solidFill>
                  <a:srgbClr val="434343"/>
                </a:solidFill>
                <a:latin typeface="Barlow"/>
                <a:ea typeface="Barlow"/>
              </a:rPr>
              <a:t>Replikacija</a:t>
            </a:r>
            <a:br/>
            <a:br/>
            <a:r>
              <a:rPr b="1" lang="en" sz="2000" spc="-1" strike="noStrike">
                <a:solidFill>
                  <a:srgbClr val="434343"/>
                </a:solidFill>
                <a:latin typeface="Barlow"/>
                <a:ea typeface="Barlow"/>
              </a:rPr>
              <a:t>Skup replika</a:t>
            </a:r>
            <a:br/>
            <a:br/>
            <a:r>
              <a:rPr b="1" lang="en" sz="2000" spc="-1" strike="noStrike">
                <a:solidFill>
                  <a:srgbClr val="434343"/>
                </a:solidFill>
                <a:latin typeface="Barlow"/>
                <a:ea typeface="Barlow"/>
              </a:rPr>
              <a:t>Primarni čvor</a:t>
            </a:r>
            <a:br/>
            <a:br/>
            <a:r>
              <a:rPr b="1" lang="en" sz="2000" spc="-1" strike="noStrike">
                <a:solidFill>
                  <a:srgbClr val="434343"/>
                </a:solidFill>
                <a:latin typeface="Barlow"/>
                <a:ea typeface="Barlow"/>
              </a:rPr>
              <a:t>Sekundarni čvor</a:t>
            </a:r>
            <a:endParaRPr b="0" lang="en-US" sz="2000" spc="-1" strike="noStrike">
              <a:latin typeface="Arial"/>
            </a:endParaRPr>
          </a:p>
          <a:p>
            <a:pPr>
              <a:lnSpc>
                <a:spcPct val="100000"/>
              </a:lnSpc>
              <a:spcBef>
                <a:spcPts val="601"/>
              </a:spcBef>
              <a:tabLst>
                <a:tab algn="l" pos="0"/>
              </a:tabLst>
            </a:pPr>
            <a:br/>
            <a:r>
              <a:rPr b="1" lang="en" sz="2000" spc="-1" strike="noStrike">
                <a:solidFill>
                  <a:srgbClr val="434343"/>
                </a:solidFill>
                <a:latin typeface="Barlow"/>
                <a:ea typeface="Barlow"/>
              </a:rPr>
              <a:t>Arbitražni čvor</a:t>
            </a: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
        <p:nvSpPr>
          <p:cNvPr id="583" name="CustomShape 3"/>
          <p:cNvSpPr/>
          <p:nvPr/>
        </p:nvSpPr>
        <p:spPr>
          <a:xfrm>
            <a:off x="8750520" y="4356360"/>
            <a:ext cx="392760" cy="392760"/>
          </a:xfrm>
          <a:prstGeom prst="rect">
            <a:avLst/>
          </a:prstGeom>
          <a:solidFill>
            <a:srgbClr val="ffb000"/>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C86D13D-31D3-4028-B245-9CFC75D6B831}" type="slidenum">
              <a:rPr b="1" lang="en" sz="1200" spc="-1" strike="noStrike">
                <a:solidFill>
                  <a:srgbClr val="ffffff"/>
                </a:solidFill>
                <a:latin typeface="Barlow"/>
                <a:ea typeface="Barlow"/>
              </a:rPr>
              <a:t>&lt;number&gt;</a:t>
            </a:fld>
            <a:endParaRPr b="0" lang="en-US" sz="1200" spc="-1" strike="noStrike">
              <a:latin typeface="Arial"/>
            </a:endParaRPr>
          </a:p>
        </p:txBody>
      </p:sp>
      <p:grpSp>
        <p:nvGrpSpPr>
          <p:cNvPr id="584" name="Group 4"/>
          <p:cNvGrpSpPr/>
          <p:nvPr/>
        </p:nvGrpSpPr>
        <p:grpSpPr>
          <a:xfrm>
            <a:off x="8160840" y="631800"/>
            <a:ext cx="389160" cy="329400"/>
            <a:chOff x="8160840" y="631800"/>
            <a:chExt cx="389160" cy="329400"/>
          </a:xfrm>
        </p:grpSpPr>
        <p:sp>
          <p:nvSpPr>
            <p:cNvPr id="585" name="CustomShape 5"/>
            <p:cNvSpPr/>
            <p:nvPr/>
          </p:nvSpPr>
          <p:spPr>
            <a:xfrm>
              <a:off x="8294040" y="632520"/>
              <a:ext cx="122760" cy="328680"/>
            </a:xfrm>
            <a:custGeom>
              <a:avLst/>
              <a:gdLst/>
              <a:ah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w="0">
              <a:noFill/>
            </a:ln>
          </p:spPr>
          <p:style>
            <a:lnRef idx="0"/>
            <a:fillRef idx="0"/>
            <a:effectRef idx="0"/>
            <a:fontRef idx="minor"/>
          </p:style>
        </p:sp>
        <p:sp>
          <p:nvSpPr>
            <p:cNvPr id="586" name="CustomShape 6"/>
            <p:cNvSpPr/>
            <p:nvPr/>
          </p:nvSpPr>
          <p:spPr>
            <a:xfrm>
              <a:off x="8160840" y="631800"/>
              <a:ext cx="122040" cy="324720"/>
            </a:xfrm>
            <a:custGeom>
              <a:avLst/>
              <a:gdLst/>
              <a:ah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w="0">
              <a:noFill/>
            </a:ln>
          </p:spPr>
          <p:style>
            <a:lnRef idx="0"/>
            <a:fillRef idx="0"/>
            <a:effectRef idx="0"/>
            <a:fontRef idx="minor"/>
          </p:style>
        </p:sp>
        <p:sp>
          <p:nvSpPr>
            <p:cNvPr id="587" name="CustomShape 7"/>
            <p:cNvSpPr/>
            <p:nvPr/>
          </p:nvSpPr>
          <p:spPr>
            <a:xfrm>
              <a:off x="8427960" y="636480"/>
              <a:ext cx="122040" cy="324000"/>
            </a:xfrm>
            <a:custGeom>
              <a:avLst/>
              <a:gdLst/>
              <a:ah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w="0">
              <a:noFill/>
            </a:ln>
          </p:spPr>
          <p:style>
            <a:lnRef idx="0"/>
            <a:fillRef idx="0"/>
            <a:effectRef idx="0"/>
            <a:fontRef idx="minor"/>
          </p:style>
        </p:sp>
      </p:grpSp>
      <p:sp>
        <p:nvSpPr>
          <p:cNvPr id="588" name="CustomShape 8"/>
          <p:cNvSpPr/>
          <p:nvPr/>
        </p:nvSpPr>
        <p:spPr>
          <a:xfrm>
            <a:off x="4976280" y="1189800"/>
            <a:ext cx="3710160" cy="3381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1" lang="en" sz="2000" spc="-1" strike="noStrike">
                <a:solidFill>
                  <a:srgbClr val="434343"/>
                </a:solidFill>
                <a:latin typeface="Barlow"/>
                <a:ea typeface="Barlow"/>
              </a:rPr>
              <a:t>Asinhrone replikacije</a:t>
            </a:r>
            <a:br/>
            <a:br/>
            <a:r>
              <a:rPr b="1" lang="en" sz="2000" spc="-1" strike="noStrike">
                <a:solidFill>
                  <a:srgbClr val="434343"/>
                </a:solidFill>
                <a:latin typeface="Barlow"/>
                <a:ea typeface="Barlow"/>
              </a:rPr>
              <a:t>Rollback tokom failovera</a:t>
            </a:r>
            <a:br/>
            <a:br/>
            <a:r>
              <a:rPr b="1" lang="en" sz="2000" spc="-1" strike="noStrike">
                <a:solidFill>
                  <a:srgbClr val="434343"/>
                </a:solidFill>
                <a:latin typeface="Barlow"/>
                <a:ea typeface="Barlow"/>
              </a:rPr>
              <a:t>Sinhronizacija</a:t>
            </a:r>
            <a:br/>
            <a:br/>
            <a:r>
              <a:rPr b="1" lang="en" sz="2000" spc="-1" strike="noStrike">
                <a:solidFill>
                  <a:srgbClr val="434343"/>
                </a:solidFill>
                <a:latin typeface="Barlow"/>
                <a:ea typeface="Barlow"/>
              </a:rPr>
              <a:t>Read preference</a:t>
            </a:r>
            <a:br/>
            <a:br/>
            <a:r>
              <a:rPr b="1" lang="en" sz="2000" spc="-1" strike="noStrike">
                <a:solidFill>
                  <a:srgbClr val="434343"/>
                </a:solidFill>
                <a:latin typeface="Barlow"/>
                <a:ea typeface="Barlow"/>
              </a:rPr>
              <a:t>Praktični primer</a:t>
            </a:r>
            <a:endParaRPr b="0" lang="en-US" sz="2000" spc="-1" strike="noStrike">
              <a:latin typeface="Arial"/>
            </a:endParaRPr>
          </a:p>
          <a:p>
            <a:pPr>
              <a:lnSpc>
                <a:spcPct val="100000"/>
              </a:lnSpc>
              <a:spcBef>
                <a:spcPts val="601"/>
              </a:spcBef>
              <a:tabLst>
                <a:tab algn="l" pos="0"/>
              </a:tabLst>
            </a:pPr>
            <a:br/>
            <a:r>
              <a:rPr b="1" lang="en" sz="2000" spc="-1" strike="noStrike">
                <a:solidFill>
                  <a:srgbClr val="434343"/>
                </a:solidFill>
                <a:latin typeface="Barlow"/>
                <a:ea typeface="Barlow"/>
              </a:rPr>
              <a:t>Zaključak</a:t>
            </a: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15"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Primarni čvor</a:t>
            </a:r>
            <a:endParaRPr b="0" lang="en-US" sz="2400" spc="-1" strike="noStrike">
              <a:latin typeface="Arial"/>
            </a:endParaRPr>
          </a:p>
        </p:txBody>
      </p:sp>
      <p:sp>
        <p:nvSpPr>
          <p:cNvPr id="716"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Primarni čvor u MongoDB skupu replika je jedini član koji prima pisane operacije. Sve promene izvršene na primarnom čvoru beleže se u Oplog (operativni log), koji se potom kopira na sekundarne čvorove putem asinhronog procesa.</a:t>
            </a:r>
            <a:endParaRPr b="0" lang="en-US" sz="1600" spc="-1" strike="noStrike">
              <a:latin typeface="Arial"/>
            </a:endParaRPr>
          </a:p>
        </p:txBody>
      </p:sp>
      <p:sp>
        <p:nvSpPr>
          <p:cNvPr id="717" name="CustomShape 3"/>
          <p:cNvSpPr/>
          <p:nvPr/>
        </p:nvSpPr>
        <p:spPr>
          <a:xfrm>
            <a:off x="6204240" y="1769400"/>
            <a:ext cx="271080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U tročlanom replika setu, primarni čvor prihvata sve operacije pisanja. Sekundarni čvorovi repliciraju Oplog kako bi primenili te operacije na svoje skupove podataka.</a:t>
            </a:r>
            <a:endParaRPr b="0" lang="en-US" sz="1600" spc="-1" strike="noStrike">
              <a:latin typeface="Arial"/>
            </a:endParaRPr>
          </a:p>
        </p:txBody>
      </p:sp>
      <p:sp>
        <p:nvSpPr>
          <p:cNvPr id="718" name="CustomShape 4"/>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0877D55-371D-4850-ADB9-75B79BB41B2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19" name="CustomShape 5"/>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20" name="CustomShape 6"/>
          <p:cNvSpPr/>
          <p:nvPr/>
        </p:nvSpPr>
        <p:spPr>
          <a:xfrm>
            <a:off x="3854880" y="142632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Skupovi replika obezbeđuju visoku dostupnost omogućavajući sekundarnim čvorovima da preuzmu ulogu primarnog čvora u slučaju pada trenutnog primarnog čvora.</a:t>
            </a:r>
            <a:endParaRPr b="0" lang="en-US" sz="1600" spc="-1" strike="noStrike">
              <a:latin typeface="Arial"/>
            </a:endParaRPr>
          </a:p>
        </p:txBody>
      </p:sp>
      <p:sp>
        <p:nvSpPr>
          <p:cNvPr id="721" name="CustomShape 7"/>
          <p:cNvSpPr/>
          <p:nvPr/>
        </p:nvSpPr>
        <p:spPr>
          <a:xfrm>
            <a:off x="3855240" y="142668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Skupovi replika obezbeđuju visoku dostupnost omogućavajući sekundarnim čvorovima da preuzmu ulogu primarnog čvora u slučaju pada trenutnog primarnog čvora.</a:t>
            </a:r>
            <a:endParaRPr b="0" lang="en-US" sz="1600" spc="-1" strike="noStrike">
              <a:latin typeface="Arial"/>
            </a:endParaRPr>
          </a:p>
        </p:txBody>
      </p:sp>
      <p:sp>
        <p:nvSpPr>
          <p:cNvPr id="722" name="CustomShape 8"/>
          <p:cNvSpPr/>
          <p:nvPr/>
        </p:nvSpPr>
        <p:spPr>
          <a:xfrm>
            <a:off x="3855240" y="142668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Skupovi replika obezbeđuju visoku dostupnost omogućavajući sekundarnim čvorovima da preuzmu ulogu primarnog čvora u slučaju pada trenutnog primarnog čvora.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Primarni čvor</a:t>
            </a:r>
            <a:endParaRPr b="0" lang="en-US" sz="2400" spc="-1" strike="noStrike">
              <a:latin typeface="Arial"/>
            </a:endParaRPr>
          </a:p>
        </p:txBody>
      </p:sp>
      <p:sp>
        <p:nvSpPr>
          <p:cNvPr id="724"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gn="ctr">
              <a:lnSpc>
                <a:spcPct val="115000"/>
              </a:lnSpc>
              <a:spcAft>
                <a:spcPts val="799"/>
              </a:spcAft>
            </a:pPr>
            <a:r>
              <a:rPr b="0" lang="sr-Latn-RS" sz="1600" spc="-1" strike="noStrike">
                <a:solidFill>
                  <a:srgbClr val="000000"/>
                </a:solidFill>
                <a:latin typeface="Barlow"/>
                <a:ea typeface="Times New Roman CE"/>
              </a:rPr>
              <a:t>U sledećem tročlanom replika setu, primarni čvor prihvata sve operacije pisanja. Zatim sekundarni čvorovi repliciraju Oplog kako bi primenili operacije </a:t>
            </a:r>
            <a:r>
              <a:rPr b="0" lang="sr-Latn-RS" sz="1600" spc="-1" strike="noStrike">
                <a:solidFill>
                  <a:srgbClr val="000000"/>
                </a:solidFill>
                <a:latin typeface="Barlow"/>
                <a:ea typeface="Times New Roman"/>
              </a:rPr>
              <a:t>na svoje skupove podataka.</a:t>
            </a:r>
            <a:r>
              <a:rPr b="0" lang="sr-Latn-RS" sz="1600" spc="-1" strike="noStrike">
                <a:solidFill>
                  <a:srgbClr val="000000"/>
                </a:solidFill>
                <a:latin typeface="Barlow"/>
                <a:ea typeface="Calibri"/>
              </a:rPr>
              <a:t> </a:t>
            </a:r>
            <a:endParaRPr b="0" lang="en-US" sz="1600" spc="-1" strike="noStrike">
              <a:latin typeface="Arial"/>
            </a:endParaRPr>
          </a:p>
        </p:txBody>
      </p:sp>
      <p:sp>
        <p:nvSpPr>
          <p:cNvPr id="72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98EB498-82B3-4257-BEC3-EB91FE187B3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2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727" name="" descr=""/>
          <p:cNvPicPr/>
          <p:nvPr/>
        </p:nvPicPr>
        <p:blipFill>
          <a:blip r:embed="rId2"/>
          <a:stretch/>
        </p:blipFill>
        <p:spPr>
          <a:xfrm>
            <a:off x="4572000" y="1371600"/>
            <a:ext cx="4114440" cy="3315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Primarni čvor</a:t>
            </a:r>
            <a:endParaRPr b="0" lang="en-US" sz="2400" spc="-1" strike="noStrike">
              <a:latin typeface="Arial"/>
            </a:endParaRPr>
          </a:p>
        </p:txBody>
      </p:sp>
      <p:sp>
        <p:nvSpPr>
          <p:cNvPr id="729" name="CustomShape 2"/>
          <p:cNvSpPr/>
          <p:nvPr/>
        </p:nvSpPr>
        <p:spPr>
          <a:xfrm>
            <a:off x="1560240" y="1375200"/>
            <a:ext cx="255420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Svi članovi replike seta mogu prihvatiti operacije čitanja. Međutim, prema podrazumevanim postavkama, aplikacija usmerava operacije čitanja ka primarnom čvoru.Skupovi replika mogu imati najviše jednog primarnog člana. Ako trenutni primarni čvor postane nedostupan, izvršavaju se izbori za određivanje novog primarnog člana.</a:t>
            </a:r>
            <a:endParaRPr b="0" lang="en-US" sz="1600" spc="-1" strike="noStrike">
              <a:latin typeface="Arial"/>
            </a:endParaRPr>
          </a:p>
        </p:txBody>
      </p:sp>
      <p:sp>
        <p:nvSpPr>
          <p:cNvPr id="73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E737AFE-AF26-49AD-BDAA-D84B5782E1F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3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32" name="CustomShape 5"/>
          <p:cNvSpPr/>
          <p:nvPr/>
        </p:nvSpPr>
        <p:spPr>
          <a:xfrm>
            <a:off x="4083480" y="1426320"/>
            <a:ext cx="43743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Skupovi replika koriste izbore kako bi odredili koji član će postati primarni. Izbori se mogu pokrenuti zbog različitih događaja, kao što su:</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Dodavanje novog čvora u skupu replika,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Inicijalizacija skupa replike,</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Izvođenje održavanja skupa replika korišćenjem metoda kao što su rs.stepDown() ili rs.reconfig(),</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Sekundarni članovi gube konekciju sa primarnim na duže od podešenog timeout-a (podrazumevano 10 sekundi).</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Primarni čvor</a:t>
            </a:r>
            <a:endParaRPr b="0" lang="en-US" sz="2400" spc="-1" strike="noStrike">
              <a:latin typeface="Arial"/>
            </a:endParaRPr>
          </a:p>
        </p:txBody>
      </p:sp>
      <p:sp>
        <p:nvSpPr>
          <p:cNvPr id="734"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en-US" sz="1600" spc="-1" strike="noStrike">
                <a:solidFill>
                  <a:srgbClr val="000000"/>
                </a:solidFill>
                <a:latin typeface="Barlow"/>
                <a:ea typeface="Times New Roman CE"/>
              </a:rPr>
              <a:t>U sledećem dijagramu, primarni čvor je bio nedostupan duže od podešenog timeout-a, što je pokrenulo automatski failover proces. Jedan od preostalih sekundarnih čvoro</a:t>
            </a:r>
            <a:r>
              <a:rPr b="0" lang="en-US" sz="1600" spc="-1" strike="noStrike">
                <a:solidFill>
                  <a:srgbClr val="000000"/>
                </a:solidFill>
                <a:latin typeface="Barlow"/>
                <a:ea typeface="Times New Roman"/>
              </a:rPr>
              <a:t>va poziva izbore za odabir novog primarnog i automatski nastavlja normalne operacije.</a:t>
            </a:r>
            <a:endParaRPr b="0" lang="en-US" sz="1600" spc="-1" strike="noStrike">
              <a:latin typeface="Arial"/>
            </a:endParaRPr>
          </a:p>
        </p:txBody>
      </p:sp>
      <p:sp>
        <p:nvSpPr>
          <p:cNvPr id="73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A843DC1-B9B9-437C-BF4A-C3C8DF7D3C9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3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737" name="" descr=""/>
          <p:cNvPicPr/>
          <p:nvPr/>
        </p:nvPicPr>
        <p:blipFill>
          <a:blip r:embed="rId2"/>
          <a:stretch/>
        </p:blipFill>
        <p:spPr>
          <a:xfrm>
            <a:off x="4114800" y="1503720"/>
            <a:ext cx="4343040" cy="3067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Primarni čvor</a:t>
            </a:r>
            <a:endParaRPr b="0" lang="en-US" sz="2400" spc="-1" strike="noStrike">
              <a:latin typeface="Arial"/>
            </a:endParaRPr>
          </a:p>
        </p:txBody>
      </p:sp>
      <p:sp>
        <p:nvSpPr>
          <p:cNvPr id="739" name="CustomShape 2"/>
          <p:cNvSpPr/>
          <p:nvPr/>
        </p:nvSpPr>
        <p:spPr>
          <a:xfrm>
            <a:off x="1560240" y="1375200"/>
            <a:ext cx="255420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Replika set ne može obrađivati operacije pisanja dok izbor novog primarnog čvora ne bude uspešno završen. Tokom ovog perioda, može nastaviti da prihvata upite za čitanje ako su ti upiti konfigurisani da se izvršavaju na sekundarnim čvorovima.</a:t>
            </a:r>
            <a:endParaRPr b="0" lang="en-US" sz="1600" spc="-1" strike="noStrike">
              <a:latin typeface="Arial"/>
            </a:endParaRPr>
          </a:p>
        </p:txBody>
      </p:sp>
      <p:sp>
        <p:nvSpPr>
          <p:cNvPr id="74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5E2F3ED-A553-4761-BD91-8AE961FFEEA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4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42" name="CustomShape 5"/>
          <p:cNvSpPr/>
          <p:nvPr/>
        </p:nvSpPr>
        <p:spPr>
          <a:xfrm>
            <a:off x="4083480" y="1426320"/>
            <a:ext cx="4602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Prosečno vreme potrebno za izbor novog primarnog čvora u klasteru obično ne bi trebalo da prelazi 12 sekundi, pod pretpostavkom da su korišćene podrazumevane konfiguracije replika seta. Ovo vreme obuhvata i označavanje primarnog čvora kao nedostupnog, kao i pozivanje i završavanje izbora.Vreme potrebno za završavanje izbora može se prilagoditi menjajući opciju settings.electionTimeoutMillis u konfiguraciji replikacije. Faktori poput mrežne latencije mogu produžiti ovo vreme, što može uticati na period tokom kojeg klaster može raditi bez primarnog čvora. Ovi faktori zavise od specifične arhitekture klastera.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Faktori koji utiču na izbore</a:t>
            </a:r>
            <a:endParaRPr b="0" lang="en-US" sz="2400" spc="-1" strike="noStrike">
              <a:latin typeface="Arial"/>
            </a:endParaRPr>
          </a:p>
        </p:txBody>
      </p:sp>
      <p:sp>
        <p:nvSpPr>
          <p:cNvPr id="744" name="CustomShape 2"/>
          <p:cNvSpPr/>
          <p:nvPr/>
        </p:nvSpPr>
        <p:spPr>
          <a:xfrm>
            <a:off x="2971800" y="1600200"/>
            <a:ext cx="22856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1. Protokol izbora replikacije</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Verzija protokola 1 replikacije smanjuje vreme failovera u replika setu i ubrzava otkrivanje više istovremenih primarnih čvorova.</a:t>
            </a:r>
            <a:endParaRPr b="0" lang="en-US" sz="1600" spc="-1" strike="noStrike">
              <a:latin typeface="Arial"/>
            </a:endParaRPr>
          </a:p>
        </p:txBody>
      </p:sp>
      <p:sp>
        <p:nvSpPr>
          <p:cNvPr id="74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AA2284E-21C5-48AF-AF86-C7D6BE4EB87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4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47" name="CustomShape 5"/>
          <p:cNvSpPr/>
          <p:nvPr/>
        </p:nvSpPr>
        <p:spPr>
          <a:xfrm>
            <a:off x="1600200" y="1371600"/>
            <a:ext cx="2416320" cy="2416320"/>
          </a:xfrm>
          <a:prstGeom prst="pie">
            <a:avLst>
              <a:gd name="adj1" fmla="val 10788866"/>
              <a:gd name="adj2" fmla="val 16200000"/>
            </a:avLst>
          </a:prstGeom>
          <a:solidFill>
            <a:schemeClr val="accent1"/>
          </a:solidFill>
          <a:ln w="0">
            <a:noFill/>
          </a:ln>
        </p:spPr>
        <p:style>
          <a:lnRef idx="0"/>
          <a:fillRef idx="0"/>
          <a:effectRef idx="0"/>
          <a:fontRef idx="minor"/>
        </p:style>
      </p:sp>
      <p:sp>
        <p:nvSpPr>
          <p:cNvPr id="748" name="CustomShape 6"/>
          <p:cNvSpPr/>
          <p:nvPr/>
        </p:nvSpPr>
        <p:spPr>
          <a:xfrm rot="5400000">
            <a:off x="6499080" y="1370880"/>
            <a:ext cx="2416320" cy="2416320"/>
          </a:xfrm>
          <a:prstGeom prst="pie">
            <a:avLst>
              <a:gd name="adj1" fmla="val 10788866"/>
              <a:gd name="adj2" fmla="val 16200000"/>
            </a:avLst>
          </a:prstGeom>
          <a:solidFill>
            <a:schemeClr val="accent2"/>
          </a:solidFill>
          <a:ln w="0">
            <a:noFill/>
          </a:ln>
        </p:spPr>
        <p:style>
          <a:lnRef idx="0"/>
          <a:fillRef idx="0"/>
          <a:effectRef idx="0"/>
          <a:fontRef idx="minor"/>
        </p:style>
      </p:sp>
      <p:sp>
        <p:nvSpPr>
          <p:cNvPr id="749" name="CustomShape 7"/>
          <p:cNvSpPr/>
          <p:nvPr/>
        </p:nvSpPr>
        <p:spPr>
          <a:xfrm rot="10800000">
            <a:off x="6499080" y="2383560"/>
            <a:ext cx="2416320" cy="2416320"/>
          </a:xfrm>
          <a:prstGeom prst="pie">
            <a:avLst>
              <a:gd name="adj1" fmla="val 10788866"/>
              <a:gd name="adj2" fmla="val 16200000"/>
            </a:avLst>
          </a:prstGeom>
          <a:solidFill>
            <a:schemeClr val="accent4"/>
          </a:solidFill>
          <a:ln w="0">
            <a:noFill/>
          </a:ln>
        </p:spPr>
        <p:style>
          <a:lnRef idx="0"/>
          <a:fillRef idx="0"/>
          <a:effectRef idx="0"/>
          <a:fontRef idx="minor"/>
        </p:style>
      </p:sp>
      <p:sp>
        <p:nvSpPr>
          <p:cNvPr id="750" name="CustomShape 8"/>
          <p:cNvSpPr/>
          <p:nvPr/>
        </p:nvSpPr>
        <p:spPr>
          <a:xfrm rot="16200000">
            <a:off x="1600200" y="2612880"/>
            <a:ext cx="2416320" cy="2416320"/>
          </a:xfrm>
          <a:prstGeom prst="pie">
            <a:avLst>
              <a:gd name="adj1" fmla="val 10788866"/>
              <a:gd name="adj2" fmla="val 16200000"/>
            </a:avLst>
          </a:prstGeom>
          <a:solidFill>
            <a:schemeClr val="accent3"/>
          </a:solidFill>
          <a:ln w="0">
            <a:noFill/>
          </a:ln>
        </p:spPr>
        <p:style>
          <a:lnRef idx="0"/>
          <a:fillRef idx="0"/>
          <a:effectRef idx="0"/>
          <a:fontRef idx="minor"/>
        </p:style>
      </p:sp>
      <p:sp>
        <p:nvSpPr>
          <p:cNvPr id="751" name="TextShape 9"/>
          <p:cNvSpPr txBox="1"/>
          <p:nvPr/>
        </p:nvSpPr>
        <p:spPr>
          <a:xfrm>
            <a:off x="5472000" y="2387520"/>
            <a:ext cx="5126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W</a:t>
            </a:r>
            <a:endParaRPr b="0" lang="en-US" sz="1400" spc="-1" strike="noStrike">
              <a:latin typeface="Arial"/>
            </a:endParaRPr>
          </a:p>
        </p:txBody>
      </p:sp>
      <p:sp>
        <p:nvSpPr>
          <p:cNvPr id="752" name="TextShape 10"/>
          <p:cNvSpPr txBox="1"/>
          <p:nvPr/>
        </p:nvSpPr>
        <p:spPr>
          <a:xfrm>
            <a:off x="4572000" y="3429000"/>
            <a:ext cx="324720" cy="44316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O</a:t>
            </a:r>
            <a:endParaRPr b="0" lang="en-US" sz="1400" spc="-1" strike="noStrike">
              <a:latin typeface="Arial"/>
            </a:endParaRPr>
          </a:p>
        </p:txBody>
      </p:sp>
      <p:sp>
        <p:nvSpPr>
          <p:cNvPr id="753" name="TextShape 11"/>
          <p:cNvSpPr txBox="1"/>
          <p:nvPr/>
        </p:nvSpPr>
        <p:spPr>
          <a:xfrm>
            <a:off x="5586120" y="3493800"/>
            <a:ext cx="3254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T</a:t>
            </a:r>
            <a:endParaRPr b="0" lang="en-US" sz="1400" spc="-1" strike="noStrike">
              <a:latin typeface="Arial"/>
            </a:endParaRPr>
          </a:p>
        </p:txBody>
      </p:sp>
      <p:sp>
        <p:nvSpPr>
          <p:cNvPr id="754" name="TextShape 12"/>
          <p:cNvSpPr txBox="1"/>
          <p:nvPr/>
        </p:nvSpPr>
        <p:spPr>
          <a:xfrm>
            <a:off x="5257800" y="1600200"/>
            <a:ext cx="2554200" cy="3373920"/>
          </a:xfrm>
          <a:prstGeom prst="rect">
            <a:avLst/>
          </a:prstGeom>
        </p:spPr>
        <p:txBody>
          <a:bodyPr lIns="90000" rIns="90000" tIns="91440" bIns="91440">
            <a:prstTxWarp prst="textPlain">
              <a:avLst>
                <a:gd name="adj" fmla="val 50000"/>
              </a:avLst>
            </a:prstTxWarp>
            <a:noAutofit/>
          </a:bodyPr>
          <a:p>
            <a:pPr>
              <a:lnSpc>
                <a:spcPct val="100000"/>
              </a:lnSpc>
              <a:spcBef>
                <a:spcPts val="601"/>
              </a:spcBef>
              <a:tabLst>
                <a:tab algn="l" pos="0"/>
              </a:tabLst>
            </a:pPr>
            <a:r>
              <a:rPr b="0" lang="en" sz="1600" spc="-1" strike="noStrike">
                <a:solidFill>
                  <a:srgbClr val="000000"/>
                </a:solidFill>
                <a:latin typeface="Barlow"/>
                <a:ea typeface="Barlow"/>
              </a:rPr>
              <a:t>2. Heartbeats</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Članovi replika seta šalju međusobne pingove svake dve sekunde. Ako odgovor na heartbeat ne stigne u roku od 10 sekundi, ostali članovi označavaju člana koji nije odgovorio kao nedostupnim</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5"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Faktori koji utiču na izbore</a:t>
            </a:r>
            <a:endParaRPr b="0" lang="en-US" sz="2400" spc="-1" strike="noStrike">
              <a:latin typeface="Arial"/>
            </a:endParaRPr>
          </a:p>
        </p:txBody>
      </p:sp>
      <p:sp>
        <p:nvSpPr>
          <p:cNvPr id="756" name="CustomShape 2"/>
          <p:cNvSpPr/>
          <p:nvPr/>
        </p:nvSpPr>
        <p:spPr>
          <a:xfrm>
            <a:off x="2971800" y="1600200"/>
            <a:ext cx="45716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3. Prioritet članova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Nakon što replika set dobije stabilnog primarnog člana, algoritam izbora će nastojati da sekundarni član sa najvišim prioritetom inicira izbore. Prioritet člana utiče na vreme i ishod izbora: sekundarni članovi sa višim prioritetom pokreću izbore ranije i imaju veće šanse da pobede. Ipak, član sa nižim prioritetom može biti izabran za primarnog na kratak period, čak i ako je član sa višim prioritetom dostupan. Članovi replika seta nastavljaju da pokreću izbore dok član sa najvišim prioritetom ne postane primarni.</a:t>
            </a:r>
            <a:endParaRPr b="0" lang="en-US" sz="1600" spc="-1" strike="noStrike">
              <a:latin typeface="Arial"/>
            </a:endParaRPr>
          </a:p>
        </p:txBody>
      </p:sp>
      <p:sp>
        <p:nvSpPr>
          <p:cNvPr id="757"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1D25374-2796-4164-8D7B-639B08F75AF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58"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59" name="CustomShape 5"/>
          <p:cNvSpPr/>
          <p:nvPr/>
        </p:nvSpPr>
        <p:spPr>
          <a:xfrm>
            <a:off x="1600200" y="1371600"/>
            <a:ext cx="2416320" cy="2416320"/>
          </a:xfrm>
          <a:prstGeom prst="pie">
            <a:avLst>
              <a:gd name="adj1" fmla="val 10788866"/>
              <a:gd name="adj2" fmla="val 16200000"/>
            </a:avLst>
          </a:prstGeom>
          <a:solidFill>
            <a:schemeClr val="accent1"/>
          </a:solidFill>
          <a:ln w="0">
            <a:noFill/>
          </a:ln>
        </p:spPr>
        <p:style>
          <a:lnRef idx="0"/>
          <a:fillRef idx="0"/>
          <a:effectRef idx="0"/>
          <a:fontRef idx="minor"/>
        </p:style>
      </p:sp>
      <p:sp>
        <p:nvSpPr>
          <p:cNvPr id="760" name="CustomShape 6"/>
          <p:cNvSpPr/>
          <p:nvPr/>
        </p:nvSpPr>
        <p:spPr>
          <a:xfrm rot="5400000">
            <a:off x="6499080" y="1370880"/>
            <a:ext cx="2416320" cy="2416320"/>
          </a:xfrm>
          <a:prstGeom prst="pie">
            <a:avLst>
              <a:gd name="adj1" fmla="val 10788866"/>
              <a:gd name="adj2" fmla="val 16200000"/>
            </a:avLst>
          </a:prstGeom>
          <a:solidFill>
            <a:schemeClr val="accent2"/>
          </a:solidFill>
          <a:ln w="0">
            <a:noFill/>
          </a:ln>
        </p:spPr>
        <p:style>
          <a:lnRef idx="0"/>
          <a:fillRef idx="0"/>
          <a:effectRef idx="0"/>
          <a:fontRef idx="minor"/>
        </p:style>
      </p:sp>
      <p:sp>
        <p:nvSpPr>
          <p:cNvPr id="761" name="CustomShape 7"/>
          <p:cNvSpPr/>
          <p:nvPr/>
        </p:nvSpPr>
        <p:spPr>
          <a:xfrm rot="10800000">
            <a:off x="6499080" y="2383560"/>
            <a:ext cx="2416320" cy="2416320"/>
          </a:xfrm>
          <a:prstGeom prst="pie">
            <a:avLst>
              <a:gd name="adj1" fmla="val 10788866"/>
              <a:gd name="adj2" fmla="val 16200000"/>
            </a:avLst>
          </a:prstGeom>
          <a:solidFill>
            <a:schemeClr val="accent4"/>
          </a:solidFill>
          <a:ln w="0">
            <a:noFill/>
          </a:ln>
        </p:spPr>
        <p:style>
          <a:lnRef idx="0"/>
          <a:fillRef idx="0"/>
          <a:effectRef idx="0"/>
          <a:fontRef idx="minor"/>
        </p:style>
      </p:sp>
      <p:sp>
        <p:nvSpPr>
          <p:cNvPr id="762" name="CustomShape 8"/>
          <p:cNvSpPr/>
          <p:nvPr/>
        </p:nvSpPr>
        <p:spPr>
          <a:xfrm rot="16200000">
            <a:off x="1600200" y="2612880"/>
            <a:ext cx="2416320" cy="2416320"/>
          </a:xfrm>
          <a:prstGeom prst="pie">
            <a:avLst>
              <a:gd name="adj1" fmla="val 10788866"/>
              <a:gd name="adj2" fmla="val 16200000"/>
            </a:avLst>
          </a:prstGeom>
          <a:solidFill>
            <a:schemeClr val="accent3"/>
          </a:solidFill>
          <a:ln w="0">
            <a:noFill/>
          </a:ln>
        </p:spPr>
        <p:style>
          <a:lnRef idx="0"/>
          <a:fillRef idx="0"/>
          <a:effectRef idx="0"/>
          <a:fontRef idx="minor"/>
        </p:style>
      </p:sp>
      <p:sp>
        <p:nvSpPr>
          <p:cNvPr id="763" name="TextShape 9"/>
          <p:cNvSpPr txBox="1"/>
          <p:nvPr/>
        </p:nvSpPr>
        <p:spPr>
          <a:xfrm>
            <a:off x="5472000" y="2387520"/>
            <a:ext cx="5126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W</a:t>
            </a:r>
            <a:endParaRPr b="0" lang="en-US" sz="1400" spc="-1" strike="noStrike">
              <a:latin typeface="Arial"/>
            </a:endParaRPr>
          </a:p>
        </p:txBody>
      </p:sp>
      <p:sp>
        <p:nvSpPr>
          <p:cNvPr id="764" name="TextShape 10"/>
          <p:cNvSpPr txBox="1"/>
          <p:nvPr/>
        </p:nvSpPr>
        <p:spPr>
          <a:xfrm>
            <a:off x="4572000" y="3429000"/>
            <a:ext cx="324720" cy="44316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O</a:t>
            </a:r>
            <a:endParaRPr b="0" lang="en-US" sz="1400" spc="-1" strike="noStrike">
              <a:latin typeface="Arial"/>
            </a:endParaRPr>
          </a:p>
        </p:txBody>
      </p:sp>
      <p:sp>
        <p:nvSpPr>
          <p:cNvPr id="765" name="TextShape 11"/>
          <p:cNvSpPr txBox="1"/>
          <p:nvPr/>
        </p:nvSpPr>
        <p:spPr>
          <a:xfrm>
            <a:off x="5586120" y="3493800"/>
            <a:ext cx="3254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6"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Faktori koji utiču na izbore</a:t>
            </a:r>
            <a:endParaRPr b="0" lang="en-US" sz="2400" spc="-1" strike="noStrike">
              <a:latin typeface="Arial"/>
            </a:endParaRPr>
          </a:p>
        </p:txBody>
      </p:sp>
      <p:sp>
        <p:nvSpPr>
          <p:cNvPr id="767" name="CustomShape 2"/>
          <p:cNvSpPr/>
          <p:nvPr/>
        </p:nvSpPr>
        <p:spPr>
          <a:xfrm>
            <a:off x="2971800" y="1600200"/>
            <a:ext cx="45716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4. Mirrored reads</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MongoDB pruža mirrored reads kako bi unapred pripremio keš na izborne sekundarne članove sa najnovije pristupanim podacima. Kroz mirrored reads, primarni član može da preslika deo operacija koje primi i pošalje ih na odabrani skup izbornih sekundarnih članova. Ova priprema keša na sekundarnim članovima može pomoći u bržem vraćanju performansi nakon izbora.</a:t>
            </a:r>
            <a:endParaRPr b="0" lang="en-US" sz="1600" spc="-1" strike="noStrike">
              <a:latin typeface="Arial"/>
            </a:endParaRPr>
          </a:p>
        </p:txBody>
      </p:sp>
      <p:sp>
        <p:nvSpPr>
          <p:cNvPr id="768"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3617276-5FDB-4672-922D-5E35037C0AC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69"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70" name="CustomShape 5"/>
          <p:cNvSpPr/>
          <p:nvPr/>
        </p:nvSpPr>
        <p:spPr>
          <a:xfrm>
            <a:off x="1600200" y="1371600"/>
            <a:ext cx="2416320" cy="2416320"/>
          </a:xfrm>
          <a:prstGeom prst="pie">
            <a:avLst>
              <a:gd name="adj1" fmla="val 10788866"/>
              <a:gd name="adj2" fmla="val 16200000"/>
            </a:avLst>
          </a:prstGeom>
          <a:solidFill>
            <a:schemeClr val="accent1"/>
          </a:solidFill>
          <a:ln w="0">
            <a:noFill/>
          </a:ln>
        </p:spPr>
        <p:style>
          <a:lnRef idx="0"/>
          <a:fillRef idx="0"/>
          <a:effectRef idx="0"/>
          <a:fontRef idx="minor"/>
        </p:style>
      </p:sp>
      <p:sp>
        <p:nvSpPr>
          <p:cNvPr id="771" name="CustomShape 6"/>
          <p:cNvSpPr/>
          <p:nvPr/>
        </p:nvSpPr>
        <p:spPr>
          <a:xfrm rot="5400000">
            <a:off x="6499080" y="1370880"/>
            <a:ext cx="2416320" cy="2416320"/>
          </a:xfrm>
          <a:prstGeom prst="pie">
            <a:avLst>
              <a:gd name="adj1" fmla="val 10788866"/>
              <a:gd name="adj2" fmla="val 16200000"/>
            </a:avLst>
          </a:prstGeom>
          <a:solidFill>
            <a:schemeClr val="accent2"/>
          </a:solidFill>
          <a:ln w="0">
            <a:noFill/>
          </a:ln>
        </p:spPr>
        <p:style>
          <a:lnRef idx="0"/>
          <a:fillRef idx="0"/>
          <a:effectRef idx="0"/>
          <a:fontRef idx="minor"/>
        </p:style>
      </p:sp>
      <p:sp>
        <p:nvSpPr>
          <p:cNvPr id="772" name="CustomShape 7"/>
          <p:cNvSpPr/>
          <p:nvPr/>
        </p:nvSpPr>
        <p:spPr>
          <a:xfrm rot="10800000">
            <a:off x="6499080" y="2383560"/>
            <a:ext cx="2416320" cy="2416320"/>
          </a:xfrm>
          <a:prstGeom prst="pie">
            <a:avLst>
              <a:gd name="adj1" fmla="val 10788866"/>
              <a:gd name="adj2" fmla="val 16200000"/>
            </a:avLst>
          </a:prstGeom>
          <a:solidFill>
            <a:schemeClr val="accent4"/>
          </a:solidFill>
          <a:ln w="0">
            <a:noFill/>
          </a:ln>
        </p:spPr>
        <p:style>
          <a:lnRef idx="0"/>
          <a:fillRef idx="0"/>
          <a:effectRef idx="0"/>
          <a:fontRef idx="minor"/>
        </p:style>
      </p:sp>
      <p:sp>
        <p:nvSpPr>
          <p:cNvPr id="773" name="CustomShape 8"/>
          <p:cNvSpPr/>
          <p:nvPr/>
        </p:nvSpPr>
        <p:spPr>
          <a:xfrm rot="16200000">
            <a:off x="1600200" y="2612880"/>
            <a:ext cx="2416320" cy="2416320"/>
          </a:xfrm>
          <a:prstGeom prst="pie">
            <a:avLst>
              <a:gd name="adj1" fmla="val 10788866"/>
              <a:gd name="adj2" fmla="val 16200000"/>
            </a:avLst>
          </a:prstGeom>
          <a:solidFill>
            <a:schemeClr val="accent3"/>
          </a:solidFill>
          <a:ln w="0">
            <a:noFill/>
          </a:ln>
        </p:spPr>
        <p:style>
          <a:lnRef idx="0"/>
          <a:fillRef idx="0"/>
          <a:effectRef idx="0"/>
          <a:fontRef idx="minor"/>
        </p:style>
      </p:sp>
      <p:sp>
        <p:nvSpPr>
          <p:cNvPr id="774" name="TextShape 9"/>
          <p:cNvSpPr txBox="1"/>
          <p:nvPr/>
        </p:nvSpPr>
        <p:spPr>
          <a:xfrm>
            <a:off x="5472000" y="2387520"/>
            <a:ext cx="5126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W</a:t>
            </a:r>
            <a:endParaRPr b="0" lang="en-US" sz="1400" spc="-1" strike="noStrike">
              <a:latin typeface="Arial"/>
            </a:endParaRPr>
          </a:p>
        </p:txBody>
      </p:sp>
      <p:sp>
        <p:nvSpPr>
          <p:cNvPr id="775" name="TextShape 10"/>
          <p:cNvSpPr txBox="1"/>
          <p:nvPr/>
        </p:nvSpPr>
        <p:spPr>
          <a:xfrm>
            <a:off x="4572000" y="3429000"/>
            <a:ext cx="324720" cy="44316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O</a:t>
            </a:r>
            <a:endParaRPr b="0" lang="en-US" sz="1400" spc="-1" strike="noStrike">
              <a:latin typeface="Arial"/>
            </a:endParaRPr>
          </a:p>
        </p:txBody>
      </p:sp>
      <p:sp>
        <p:nvSpPr>
          <p:cNvPr id="776" name="TextShape 11"/>
          <p:cNvSpPr txBox="1"/>
          <p:nvPr/>
        </p:nvSpPr>
        <p:spPr>
          <a:xfrm>
            <a:off x="5586120" y="3493800"/>
            <a:ext cx="3254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77"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Faktori koji utiču na izbore</a:t>
            </a:r>
            <a:endParaRPr b="0" lang="en-US" sz="2400" spc="-1" strike="noStrike">
              <a:latin typeface="Arial"/>
            </a:endParaRPr>
          </a:p>
        </p:txBody>
      </p:sp>
      <p:sp>
        <p:nvSpPr>
          <p:cNvPr id="778" name="CustomShape 2"/>
          <p:cNvSpPr/>
          <p:nvPr/>
        </p:nvSpPr>
        <p:spPr>
          <a:xfrm>
            <a:off x="2971800" y="1600200"/>
            <a:ext cx="45716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5. Gubitak Data Centra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Kod distribuiranog replika seta, gubitak jednog data centra može uticati na sposobnost preostalih članova u drugim data centrima da izaberu novog primarnog člana. Ako je moguće, raspored članova replika seta treba da bude preko više data centara kako bi se povećala verovatnoća da, čak i u slučaju gubitka jednog data centra, neki od preostalih članova replika seta može postati novi primarni član.</a:t>
            </a:r>
            <a:endParaRPr b="0" lang="en-US" sz="1600" spc="-1" strike="noStrike">
              <a:latin typeface="Arial"/>
            </a:endParaRPr>
          </a:p>
        </p:txBody>
      </p:sp>
      <p:sp>
        <p:nvSpPr>
          <p:cNvPr id="77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1381C34-D234-4A07-AA4D-05B7E90764A9}"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8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81" name="CustomShape 5"/>
          <p:cNvSpPr/>
          <p:nvPr/>
        </p:nvSpPr>
        <p:spPr>
          <a:xfrm>
            <a:off x="1600200" y="1371600"/>
            <a:ext cx="2416320" cy="2416320"/>
          </a:xfrm>
          <a:prstGeom prst="pie">
            <a:avLst>
              <a:gd name="adj1" fmla="val 10788866"/>
              <a:gd name="adj2" fmla="val 16200000"/>
            </a:avLst>
          </a:prstGeom>
          <a:solidFill>
            <a:schemeClr val="accent1"/>
          </a:solidFill>
          <a:ln w="0">
            <a:noFill/>
          </a:ln>
        </p:spPr>
        <p:style>
          <a:lnRef idx="0"/>
          <a:fillRef idx="0"/>
          <a:effectRef idx="0"/>
          <a:fontRef idx="minor"/>
        </p:style>
      </p:sp>
      <p:sp>
        <p:nvSpPr>
          <p:cNvPr id="782" name="CustomShape 6"/>
          <p:cNvSpPr/>
          <p:nvPr/>
        </p:nvSpPr>
        <p:spPr>
          <a:xfrm rot="5400000">
            <a:off x="6499080" y="1370880"/>
            <a:ext cx="2416320" cy="2416320"/>
          </a:xfrm>
          <a:prstGeom prst="pie">
            <a:avLst>
              <a:gd name="adj1" fmla="val 10788866"/>
              <a:gd name="adj2" fmla="val 16200000"/>
            </a:avLst>
          </a:prstGeom>
          <a:solidFill>
            <a:schemeClr val="accent2"/>
          </a:solidFill>
          <a:ln w="0">
            <a:noFill/>
          </a:ln>
        </p:spPr>
        <p:style>
          <a:lnRef idx="0"/>
          <a:fillRef idx="0"/>
          <a:effectRef idx="0"/>
          <a:fontRef idx="minor"/>
        </p:style>
      </p:sp>
      <p:sp>
        <p:nvSpPr>
          <p:cNvPr id="783" name="CustomShape 7"/>
          <p:cNvSpPr/>
          <p:nvPr/>
        </p:nvSpPr>
        <p:spPr>
          <a:xfrm rot="10800000">
            <a:off x="6499080" y="2383560"/>
            <a:ext cx="2416320" cy="2416320"/>
          </a:xfrm>
          <a:prstGeom prst="pie">
            <a:avLst>
              <a:gd name="adj1" fmla="val 10788866"/>
              <a:gd name="adj2" fmla="val 16200000"/>
            </a:avLst>
          </a:prstGeom>
          <a:solidFill>
            <a:schemeClr val="accent4"/>
          </a:solidFill>
          <a:ln w="0">
            <a:noFill/>
          </a:ln>
        </p:spPr>
        <p:style>
          <a:lnRef idx="0"/>
          <a:fillRef idx="0"/>
          <a:effectRef idx="0"/>
          <a:fontRef idx="minor"/>
        </p:style>
      </p:sp>
      <p:sp>
        <p:nvSpPr>
          <p:cNvPr id="784" name="CustomShape 8"/>
          <p:cNvSpPr/>
          <p:nvPr/>
        </p:nvSpPr>
        <p:spPr>
          <a:xfrm rot="16200000">
            <a:off x="1600200" y="2612880"/>
            <a:ext cx="2416320" cy="2416320"/>
          </a:xfrm>
          <a:prstGeom prst="pie">
            <a:avLst>
              <a:gd name="adj1" fmla="val 10788866"/>
              <a:gd name="adj2" fmla="val 16200000"/>
            </a:avLst>
          </a:prstGeom>
          <a:solidFill>
            <a:schemeClr val="accent3"/>
          </a:solidFill>
          <a:ln w="0">
            <a:noFill/>
          </a:ln>
        </p:spPr>
        <p:style>
          <a:lnRef idx="0"/>
          <a:fillRef idx="0"/>
          <a:effectRef idx="0"/>
          <a:fontRef idx="minor"/>
        </p:style>
      </p:sp>
      <p:sp>
        <p:nvSpPr>
          <p:cNvPr id="785" name="TextShape 9"/>
          <p:cNvSpPr txBox="1"/>
          <p:nvPr/>
        </p:nvSpPr>
        <p:spPr>
          <a:xfrm>
            <a:off x="5472000" y="2387520"/>
            <a:ext cx="5126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W</a:t>
            </a:r>
            <a:endParaRPr b="0" lang="en-US" sz="1400" spc="-1" strike="noStrike">
              <a:latin typeface="Arial"/>
            </a:endParaRPr>
          </a:p>
        </p:txBody>
      </p:sp>
      <p:sp>
        <p:nvSpPr>
          <p:cNvPr id="786" name="TextShape 10"/>
          <p:cNvSpPr txBox="1"/>
          <p:nvPr/>
        </p:nvSpPr>
        <p:spPr>
          <a:xfrm>
            <a:off x="4572000" y="3429000"/>
            <a:ext cx="324720" cy="44316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O</a:t>
            </a:r>
            <a:endParaRPr b="0" lang="en-US" sz="1400" spc="-1" strike="noStrike">
              <a:latin typeface="Arial"/>
            </a:endParaRPr>
          </a:p>
        </p:txBody>
      </p:sp>
      <p:sp>
        <p:nvSpPr>
          <p:cNvPr id="787" name="TextShape 11"/>
          <p:cNvSpPr txBox="1"/>
          <p:nvPr/>
        </p:nvSpPr>
        <p:spPr>
          <a:xfrm>
            <a:off x="5586120" y="3493800"/>
            <a:ext cx="325440" cy="431640"/>
          </a:xfrm>
          <a:prstGeom prst="rect">
            <a:avLst/>
          </a:prstGeom>
        </p:spPr>
        <p:txBody>
          <a:bodyPr lIns="90000" rIns="90000" tIns="45000" bIns="45000" anchorCtr="1">
            <a:prstTxWarp prst="textPlain">
              <a:avLst>
                <a:gd name="adj" fmla="val 50000"/>
              </a:avLst>
            </a:prstTxWarp>
            <a:noAutofit/>
          </a:bodyPr>
          <a:p>
            <a:pPr algn="ctr">
              <a:lnSpc>
                <a:spcPct val="100000"/>
              </a:lnSpc>
            </a:pPr>
            <a:r>
              <a:rPr b="1" lang="en-US" sz="1400" spc="-1" strike="noStrike">
                <a:solidFill>
                  <a:srgbClr val="ffffff"/>
                </a:solidFill>
                <a:latin typeface="Barlow"/>
                <a:ea typeface="Arial"/>
              </a:rPr>
              <a:t>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Sekundarni čvor</a:t>
            </a:r>
            <a:endParaRPr b="0" lang="en-US" sz="2400" spc="-1" strike="noStrike">
              <a:latin typeface="Arial"/>
            </a:endParaRPr>
          </a:p>
        </p:txBody>
      </p:sp>
      <p:sp>
        <p:nvSpPr>
          <p:cNvPr id="789" name="CustomShape 2"/>
          <p:cNvSpPr/>
          <p:nvPr/>
        </p:nvSpPr>
        <p:spPr>
          <a:xfrm>
            <a:off x="1371600" y="1197720"/>
            <a:ext cx="77720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Sekundarni članovi u MongoDB replika setu čuvaju kopije podataka koje dolaze od primarnog člana. Da bi obezbedili ovu replikaciju, sekundarni članovi asinhrono primenjuju operacije iz oplog-a primarnog člana na svoje vlastite skupove podataka.Replika set može uključivati jedan ili više sekundarnih članova. U tročlanom replika setu koji je prikazan, postoje dva sekundarna člana. Ovi sekundarni članovi preuzimaju oplog primarnog člana i primenjuju operacije na svoje baze podataka kako bi osigurali da su njihovi podaci ažurirani i usklađeni sa primarnim članom.</a:t>
            </a:r>
            <a:endParaRPr b="0" lang="en-US" sz="1600" spc="-1" strike="noStrike">
              <a:latin typeface="Arial"/>
            </a:endParaRPr>
          </a:p>
        </p:txBody>
      </p:sp>
      <p:sp>
        <p:nvSpPr>
          <p:cNvPr id="79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FBA270E-6563-4084-8A25-F9B1638B5A4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9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792" name="" descr=""/>
          <p:cNvPicPr/>
          <p:nvPr/>
        </p:nvPicPr>
        <p:blipFill>
          <a:blip r:embed="rId2"/>
          <a:stretch/>
        </p:blipFill>
        <p:spPr>
          <a:xfrm>
            <a:off x="2514600" y="3200400"/>
            <a:ext cx="6209640" cy="1828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9"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Uvod</a:t>
            </a:r>
            <a:endParaRPr b="0" lang="en-US" sz="2400" spc="-1" strike="noStrike">
              <a:latin typeface="Arial"/>
            </a:endParaRPr>
          </a:p>
        </p:txBody>
      </p:sp>
      <p:sp>
        <p:nvSpPr>
          <p:cNvPr id="590"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Pouzdanost i dostupnost podataka ključni za poslovni uspeh.</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Gubitak podataka ima velike posledice za sve vrste organizacija.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MongoDB pruža skalabilne i pouzdane replikacione sisteme.</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
        <p:nvSpPr>
          <p:cNvPr id="591" name="CustomShape 3"/>
          <p:cNvSpPr/>
          <p:nvPr/>
        </p:nvSpPr>
        <p:spPr>
          <a:xfrm>
            <a:off x="399636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Replikacija omogućava kopiranje i distribuciju podataka na više čvorova.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Visoka dostupnost i otpornost na kvarove kroz replikaciju.</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Automatski prelazak na sekundarni čvor u slučaju pada primarnog.</a:t>
            </a:r>
            <a:endParaRPr b="0" lang="en-US" sz="1600" spc="-1" strike="noStrike">
              <a:latin typeface="Arial"/>
            </a:endParaRPr>
          </a:p>
        </p:txBody>
      </p:sp>
      <p:sp>
        <p:nvSpPr>
          <p:cNvPr id="592" name="CustomShape 4"/>
          <p:cNvSpPr/>
          <p:nvPr/>
        </p:nvSpPr>
        <p:spPr>
          <a:xfrm>
            <a:off x="64328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Red</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Ključne prednosti: visoka dostupnost i horizontalna skalabilnost.</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Kritične aplikacije zahtevaju 24/7 dostupnost.</a:t>
            </a:r>
            <a:b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Replikacija u MongoDB-u poboljšava pouzdanost i efikasnost upravljanja podacima.</a:t>
            </a:r>
            <a:r>
              <a:rPr b="0" lang="en" sz="1800" spc="-1" strike="noStrike">
                <a:solidFill>
                  <a:srgbClr val="434343"/>
                </a:solidFill>
                <a:latin typeface="Barlow"/>
                <a:ea typeface="Barlow"/>
              </a:rPr>
              <a:t> </a:t>
            </a: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p:txBody>
      </p:sp>
      <p:sp>
        <p:nvSpPr>
          <p:cNvPr id="593" name="CustomShape 5"/>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478AD54-E483-4289-9D8B-FB8628E8C7E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594" name="CustomShape 6"/>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595" name="CustomShape 7"/>
          <p:cNvSpPr/>
          <p:nvPr/>
        </p:nvSpPr>
        <p:spPr>
          <a:xfrm>
            <a:off x="3996720" y="137556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Replikacija omogućava kopiranje i distribuciju podataka na više čvorova.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Visoka dostupnost i otpornost na kvarove kroz replikaciju.</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Automatski prelazak na sekundarni čvor u slučaju pada primarnog.</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9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Sekundarni čvor</a:t>
            </a:r>
            <a:endParaRPr b="0" lang="en-US" sz="2400" spc="-1" strike="noStrike">
              <a:latin typeface="Arial"/>
            </a:endParaRPr>
          </a:p>
        </p:txBody>
      </p:sp>
      <p:sp>
        <p:nvSpPr>
          <p:cNvPr id="794" name="CustomShape 2"/>
          <p:cNvSpPr/>
          <p:nvPr/>
        </p:nvSpPr>
        <p:spPr>
          <a:xfrm>
            <a:off x="1560240" y="1654920"/>
            <a:ext cx="320868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Sekundarni čvor sa prioritetom 0 ne može postati primarni i ne može pokrenuti izbore. </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Dalje, može potvrditi pisanje sa write concern vrednošću w: &lt;broj&gt;. Za "majority" write concern, mora imati pravo glasa (members[n].votes &gt; 0).</a:t>
            </a:r>
            <a:br/>
            <a:endParaRPr b="0" lang="en-US" sz="1600" spc="-1" strike="noStrike">
              <a:latin typeface="Arial"/>
            </a:endParaRPr>
          </a:p>
        </p:txBody>
      </p:sp>
      <p:sp>
        <p:nvSpPr>
          <p:cNvPr id="79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96DF8E2-3731-4847-8271-767E90C7F88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79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797" name="CustomShape 5"/>
          <p:cNvSpPr/>
          <p:nvPr/>
        </p:nvSpPr>
        <p:spPr>
          <a:xfrm>
            <a:off x="4769280" y="1654920"/>
            <a:ext cx="4602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Koristan za lokalne zahteve za čitanje u udaljenim data centrima sa većom latencijom.</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Zbog veće latencije, nije idealan kandidat za primarni član replikacionog skupa.</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Održava kopiju podataka, prihvata operacije čitanja i učestvuje u izborima.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9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Sekundarni čvor</a:t>
            </a:r>
            <a:endParaRPr b="0" lang="en-US" sz="2400" spc="-1" strike="noStrike">
              <a:latin typeface="Arial"/>
            </a:endParaRPr>
          </a:p>
        </p:txBody>
      </p:sp>
      <p:sp>
        <p:nvSpPr>
          <p:cNvPr id="799" name="CustomShape 2"/>
          <p:cNvSpPr/>
          <p:nvPr/>
        </p:nvSpPr>
        <p:spPr>
          <a:xfrm>
            <a:off x="1371600" y="1197720"/>
            <a:ext cx="77720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Dijagram sa dva data centra: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Levi data centar: Domaćin primarnom i sekundarnom članu.</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Desni data centar: Domaćin sekundarnom članu sa prioritetom 0 (ne može postati primarni).</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Rezultat: Samo članovi u levom data centru mogu postati primarni tokom izbora.</a:t>
            </a:r>
            <a:endParaRPr b="0" lang="en-US" sz="1600" spc="-1" strike="noStrike">
              <a:latin typeface="Arial"/>
            </a:endParaRPr>
          </a:p>
        </p:txBody>
      </p:sp>
      <p:sp>
        <p:nvSpPr>
          <p:cNvPr id="80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1A459A7-F9DD-4D51-B3AD-88545FB617A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0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02" name="" descr=""/>
          <p:cNvPicPr/>
          <p:nvPr/>
        </p:nvPicPr>
        <p:blipFill>
          <a:blip r:embed="rId2"/>
          <a:stretch/>
        </p:blipFill>
        <p:spPr>
          <a:xfrm>
            <a:off x="2743200" y="2834280"/>
            <a:ext cx="4800240" cy="23007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3"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Write concern</a:t>
            </a:r>
            <a:endParaRPr b="0" lang="en-US" sz="2400" spc="-1" strike="noStrike">
              <a:latin typeface="Arial"/>
            </a:endParaRPr>
          </a:p>
        </p:txBody>
      </p:sp>
      <p:sp>
        <p:nvSpPr>
          <p:cNvPr id="804" name="CustomShape 2"/>
          <p:cNvSpPr/>
          <p:nvPr/>
        </p:nvSpPr>
        <p:spPr>
          <a:xfrm>
            <a:off x="1362960" y="1600200"/>
            <a:ext cx="320868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Write concern u MongoDB-u je opcija koja određuje nivo potvrde i sigurnosti prilikom izvršavanja operacija pisanja. Ova opcija omogućava kontrolu nad brojem instanci u replikacionom skupu koje moraju potvrditi da je pisanje uspešno obavljeno pre nego što se vrati odgovor aplikaciji. Write concern pomaže u balansiranju između brzine izvršavanja i pouzdanosti podataka.</a:t>
            </a:r>
            <a:endParaRPr b="0" lang="en-US" sz="1600" spc="-1" strike="noStrike">
              <a:latin typeface="Arial"/>
            </a:endParaRPr>
          </a:p>
        </p:txBody>
      </p:sp>
      <p:sp>
        <p:nvSpPr>
          <p:cNvPr id="80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482C83C-327C-443A-8EC8-EE7021DF84D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0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807" name="CustomShape 5"/>
          <p:cNvSpPr/>
          <p:nvPr/>
        </p:nvSpPr>
        <p:spPr>
          <a:xfrm>
            <a:off x="4572000" y="1654920"/>
            <a:ext cx="480024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w: 0: Pisanje se izvršava bez čekanja na potvrdu od servera. Nema garancije da će podaci biti sačuvani.</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w: 1: Pisanje je potvrđeno kada ga primarni čvor potvrdi. Osnovna opcija koja osigurava da su podaci zapisani na primarnom čvoru.</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w: &lt;broj&gt;: Specificira broj članova replikacionog skupa koji moraju potvrditi pisanje pre nego što se operacija smatra uspešnom (npr. w: 2 znači da barem dva čvora moraju potvrditi pisanje).</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8"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Write concern</a:t>
            </a:r>
            <a:endParaRPr b="0" lang="en-US" sz="2400" spc="-1" strike="noStrike">
              <a:latin typeface="Arial"/>
            </a:endParaRPr>
          </a:p>
        </p:txBody>
      </p:sp>
      <p:sp>
        <p:nvSpPr>
          <p:cNvPr id="809" name="CustomShape 2"/>
          <p:cNvSpPr/>
          <p:nvPr/>
        </p:nvSpPr>
        <p:spPr>
          <a:xfrm>
            <a:off x="1362960" y="1197720"/>
            <a:ext cx="343728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w: "majority": Pisanje je potvrđeno od strane većine članova replikacionog skupa. Najviši nivo sigurnosti, smanjuje rizik od gubitka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j: true: Pisanje se potvrđuje samo nakon što je zapisano u "journal" (dnevnik) na disku, povećava sigurnost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wtimeout: &lt;vreme&gt;: Postavlja vremensko ograničenje za čekanje potvrde od članova replikacionog skupa. Ako se potvrda ne primi u tom vremenskom periodu, pisanje će biti prekinuto.</a:t>
            </a:r>
            <a:endParaRPr b="0" lang="en-US" sz="1600" spc="-1" strike="noStrike">
              <a:latin typeface="Arial"/>
            </a:endParaRPr>
          </a:p>
        </p:txBody>
      </p:sp>
      <p:sp>
        <p:nvSpPr>
          <p:cNvPr id="81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0AEF5E8-AA91-4B26-AAF9-C8A27CBF926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1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12" name="" descr=""/>
          <p:cNvPicPr/>
          <p:nvPr/>
        </p:nvPicPr>
        <p:blipFill>
          <a:blip r:embed="rId2"/>
          <a:stretch/>
        </p:blipFill>
        <p:spPr>
          <a:xfrm>
            <a:off x="4915800" y="1371600"/>
            <a:ext cx="3542040" cy="34617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3"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Write concern</a:t>
            </a:r>
            <a:endParaRPr b="0" lang="en-US" sz="2400" spc="-1" strike="noStrike">
              <a:latin typeface="Arial"/>
            </a:endParaRPr>
          </a:p>
        </p:txBody>
      </p:sp>
      <p:sp>
        <p:nvSpPr>
          <p:cNvPr id="814" name="CustomShape 2"/>
          <p:cNvSpPr/>
          <p:nvPr/>
        </p:nvSpPr>
        <p:spPr>
          <a:xfrm>
            <a:off x="1362960" y="1197720"/>
            <a:ext cx="800928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Kada se  izvrši operacija pisanja sa zahtevom za write concern, primarni čvor čeka da svi potrebni sekundarni čvorovi potvrde pisanje pre nego što vrati odgovor aplikaciji.</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Što više članova potvrdi pisanje, manja je verovatnoća gubitka podataka u slučaju kvara primarnog čvora. Ali, postavljanje visokog write concern može povećati latenciju jer aplikacija mora čekati na potvrdu od većeg broja članova.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Ako se replikacioni skup proširi, broj članova koji treba da potvrde pisanje se povećava. Na primer, u skupu sa 3 člana, w: "majority" zahteva potvrdu od 2 od 3 članova; u skupu sa 5 članova, zahteva potvrdu od 3 od 5 članova.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Ako primarni čvor ne vrati potvrdu o write concern u okviru zadanog wtimeout limita, operacija pisanja će neuspešno završiti. Ovo znači da željeni broj članova nije potvrdio pisanje u zadatom vremenskom periodu.</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Ako se operacija pisanja ne potvrdi u okviru wtimeout limita, podaci mogu biti prisutni na nekim članovima replikacionog skupa i nastaviće da se repliciraju dok svi članovi ne dobiju podatke. Aplikacije treba da uzmu u obzir ovu mogućnost prilikom obrade grešaka u vezi sa write concern.</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
        <p:nvSpPr>
          <p:cNvPr id="81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C037DCD-0B99-462E-AD80-8A168856898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1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7"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Skriveni članovi</a:t>
            </a:r>
            <a:endParaRPr b="0" lang="en-US" sz="2400" spc="-1" strike="noStrike">
              <a:latin typeface="Arial"/>
            </a:endParaRPr>
          </a:p>
        </p:txBody>
      </p:sp>
      <p:sp>
        <p:nvSpPr>
          <p:cNvPr id="818" name="CustomShape 2"/>
          <p:cNvSpPr/>
          <p:nvPr/>
        </p:nvSpPr>
        <p:spPr>
          <a:xfrm>
            <a:off x="2277360" y="1426320"/>
            <a:ext cx="549468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Skriveni član održava kopiju podataka sa primarnog čvora, ali nije vidljiv za klijentske aplikacije.</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Skriveni članovi su korisni za radne opterećenja sa različitim obrascima korišćenja, kao što su specifične operacije ili obrade podataka koje se razlikuju od onih na drugim članovima u replikacionom skupu.</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Skriveni članovi moraju biti članovi sa prioritetom 0, što znači da ne mogu postati primarni čvor.</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Iako ne mogu postati primarni, skriveni članovi mogu učestvovati u izborima za novog primarnog čvora.</a:t>
            </a:r>
            <a:endParaRPr b="0" lang="en-US" sz="1600" spc="-1" strike="noStrike">
              <a:latin typeface="Arial"/>
            </a:endParaRPr>
          </a:p>
        </p:txBody>
      </p:sp>
      <p:sp>
        <p:nvSpPr>
          <p:cNvPr id="81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59E5B10-9124-4588-BCC6-38CC3E027CB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2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Skriveni članovi</a:t>
            </a:r>
            <a:endParaRPr b="0" lang="en-US" sz="2400" spc="-1" strike="noStrike">
              <a:latin typeface="Arial"/>
            </a:endParaRPr>
          </a:p>
        </p:txBody>
      </p:sp>
      <p:sp>
        <p:nvSpPr>
          <p:cNvPr id="822"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8A5DAF8-C275-4598-9F99-3D15325B528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23"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24" name="" descr=""/>
          <p:cNvPicPr/>
          <p:nvPr/>
        </p:nvPicPr>
        <p:blipFill>
          <a:blip r:embed="rId2"/>
          <a:stretch/>
        </p:blipFill>
        <p:spPr>
          <a:xfrm>
            <a:off x="2514600" y="1615680"/>
            <a:ext cx="5554440" cy="2498760"/>
          </a:xfrm>
          <a:prstGeom prst="rect">
            <a:avLst/>
          </a:prstGeom>
          <a:ln w="0">
            <a:noFill/>
          </a:ln>
        </p:spPr>
      </p:pic>
      <p:sp>
        <p:nvSpPr>
          <p:cNvPr id="825" name="CustomShape 4"/>
          <p:cNvSpPr/>
          <p:nvPr/>
        </p:nvSpPr>
        <p:spPr>
          <a:xfrm>
            <a:off x="4563360" y="4169880"/>
            <a:ext cx="2294280" cy="85896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Skriveni član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6"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Članovi sa zakašnjenjem</a:t>
            </a:r>
            <a:endParaRPr b="0" lang="en-US" sz="2400" spc="-1" strike="noStrike">
              <a:latin typeface="Arial"/>
            </a:endParaRPr>
          </a:p>
        </p:txBody>
      </p:sp>
      <p:sp>
        <p:nvSpPr>
          <p:cNvPr id="827"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Članovi sa zakašnjenjem sadrže kopije skupa podataka, ali odražavaju ranije stanje podataka. Na primer, ako je trenutno vreme 09:52, a član ima kašnjenje od jednog sata, član će prikazivati podatke sa 08:52. Funkcionišu kao "prolazne rezervne kopije" ili stalni "istorijski" snapshoti skupa podataka.Pomažu u oporavku od različitih vrsta ljudskih grešaka, kao što su neuspešne nadogradnje aplikacija, greške operatera, ili obrisane baze podataka i kolekcije.Omogućavaju vraćanje podataka u stanje koje je postojalo pre nego što su se desile greške ili neželjene promene.</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Replikacija: Proces u kojem se podaci sa primarne baze podataka prenose i održavaju na jednoj ili više sekundarnih baza podataka. Cilj replikacije je povećanje operativne efikasnosti i dostupnosti podataka. Replikacija omogućava raspodelu opterećenja čitanja i poboljšava otpornost sistema na greške, dok je mirroring oblik replikacije koji se fokusira na održavanje potpune rezervne kopije baze podataka.U slučaju kvara primarne baze podataka, rezervna kopija može služiti kao zamena. Mirroring pruža sigurnost i zaštitu podataka, ali je više orijentisan na obezbeđivanje kontinuiteta rada i oporavka od kvara nego na poboljšanje operativne efikasnosti.</a:t>
            </a:r>
            <a:endParaRPr b="0" lang="en-US" sz="1600" spc="-1" strike="noStrike">
              <a:latin typeface="Arial"/>
            </a:endParaRPr>
          </a:p>
        </p:txBody>
      </p:sp>
      <p:sp>
        <p:nvSpPr>
          <p:cNvPr id="828"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8446154-C434-41FF-836C-0E9D429F779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29"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0"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Arbitražni članovi</a:t>
            </a:r>
            <a:endParaRPr b="0" lang="en-US" sz="2400" spc="-1" strike="noStrike">
              <a:latin typeface="Arial"/>
            </a:endParaRPr>
          </a:p>
        </p:txBody>
      </p:sp>
      <p:sp>
        <p:nvSpPr>
          <p:cNvPr id="831"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 </a:t>
            </a:r>
            <a:r>
              <a:rPr b="0" lang="en" sz="1600" spc="-1" strike="noStrike">
                <a:solidFill>
                  <a:srgbClr val="000000"/>
                </a:solidFill>
                <a:latin typeface="Barlow"/>
                <a:ea typeface="Barlow"/>
              </a:rPr>
              <a:t>Specijalizovani član replikacionog skupa koji učestvuje u izborima za primarni čvor, ali ne čuva podatke i ne može postati primarni čvor.</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Arbitri doprinose broju čvorova u skupu, što pomaže u donošenju odluka tokom izbora, ali ne povećavaju kapacitet za čitanje i ne doprinose skladištenju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Trebalo bi da postoji samo jedan arbiter u skupu kako bi se izbegli problemi sa konzistentnošću podataka i smanjila složenost izbora. Više arbitara može smanjiti verovatnoću da većina čvorova bude dostupna nakon kvara.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Arbitri ne koriste dodatni prostor na disku za skladištenje podataka, čime štede resurse i smanjuju opterećenje sistema.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Arbitri ne doprinose otpornosti na greške ili dostupnosti podataka jer ne drže kopije podataka. Njihova uloga je isključivo u izborima i komunikaciji sa ostalim članovima skupa.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Arbitri komuniciraju sa ostalim članovima skupa samo putem glasova tokom izbora, procesa otkucaja srca i podataka o konfiguraciji.</a:t>
            </a:r>
            <a:endParaRPr b="0" lang="en-US" sz="1600" spc="-1" strike="noStrike">
              <a:latin typeface="Arial"/>
            </a:endParaRPr>
          </a:p>
        </p:txBody>
      </p:sp>
      <p:sp>
        <p:nvSpPr>
          <p:cNvPr id="832"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D3E3262-CF1B-4412-A566-1C1ACA54FAC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33"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4"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Arbitražni članovi</a:t>
            </a:r>
            <a:endParaRPr b="0" lang="en-US" sz="2400" spc="-1" strike="noStrike">
              <a:latin typeface="Arial"/>
            </a:endParaRPr>
          </a:p>
        </p:txBody>
      </p:sp>
      <p:sp>
        <p:nvSpPr>
          <p:cNvPr id="835"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078EB45-491D-44A8-9EA2-E8605435D19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36"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37" name="" descr=""/>
          <p:cNvPicPr/>
          <p:nvPr/>
        </p:nvPicPr>
        <p:blipFill>
          <a:blip r:embed="rId2"/>
          <a:stretch/>
        </p:blipFill>
        <p:spPr>
          <a:xfrm>
            <a:off x="3345480" y="1348920"/>
            <a:ext cx="3054960" cy="2536920"/>
          </a:xfrm>
          <a:prstGeom prst="rect">
            <a:avLst/>
          </a:prstGeom>
          <a:ln w="0">
            <a:noFill/>
          </a:ln>
        </p:spPr>
      </p:pic>
      <p:sp>
        <p:nvSpPr>
          <p:cNvPr id="838" name="CustomShape 4"/>
          <p:cNvSpPr/>
          <p:nvPr/>
        </p:nvSpPr>
        <p:spPr>
          <a:xfrm>
            <a:off x="4114800" y="3969720"/>
            <a:ext cx="2057040" cy="601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latin typeface="Barlow"/>
              </a:rPr>
              <a:t>Arbitražni čvor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6"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Replikacija</a:t>
            </a:r>
            <a:endParaRPr b="0" lang="en-US" sz="2400" spc="-1" strike="noStrike">
              <a:latin typeface="Arial"/>
            </a:endParaRPr>
          </a:p>
        </p:txBody>
      </p:sp>
      <p:sp>
        <p:nvSpPr>
          <p:cNvPr id="597" name="CustomShape 2"/>
          <p:cNvSpPr/>
          <p:nvPr/>
        </p:nvSpPr>
        <p:spPr>
          <a:xfrm>
            <a:off x="15602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Replikacija kreira i održava više kopija baze na različitim lokacijama.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Osigurava dostupnost, pouzdanost i otpornost podataka.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 pristup korisnicima bez kašnjenja sa različitih geografskih lokacija.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Smanjuje rizik od gubitka podataka i downtime-a.</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
        <p:nvSpPr>
          <p:cNvPr id="598" name="CustomShape 3"/>
          <p:cNvSpPr/>
          <p:nvPr/>
        </p:nvSpPr>
        <p:spPr>
          <a:xfrm>
            <a:off x="6432840" y="137520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Osigurava kontinuitet poslovanja u slučaju katastrofa, minimalizujući posledice.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Značajna za organizacije sa velikim obimom podataka i potrebom za visokom dostupnošću.</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 disaster recovery planove i failover sisteme za robustan IT ekosistem.</a:t>
            </a:r>
            <a:endParaRPr b="0" lang="en-US" sz="1600" spc="-1" strike="noStrike">
              <a:latin typeface="Arial"/>
            </a:endParaRPr>
          </a:p>
        </p:txBody>
      </p:sp>
      <p:sp>
        <p:nvSpPr>
          <p:cNvPr id="599" name="CustomShape 4"/>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661DDED-AF01-4565-9450-CA08AD3E9C9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00" name="CustomShape 5"/>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01" name="CustomShape 6"/>
          <p:cNvSpPr/>
          <p:nvPr/>
        </p:nvSpPr>
        <p:spPr>
          <a:xfrm>
            <a:off x="3854880" y="1426320"/>
            <a:ext cx="2316960" cy="337392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 </a:t>
            </a:r>
            <a:r>
              <a:rPr b="0" lang="en" sz="1600" spc="-1" strike="noStrike">
                <a:solidFill>
                  <a:srgbClr val="434343"/>
                </a:solidFill>
                <a:latin typeface="Barlow"/>
                <a:ea typeface="Barlow"/>
              </a:rPr>
              <a:t>Poboljšava skalabilnost sistema raspodelom opterećenja između replika.</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Raspoređivanje upita za čitanje podataka na različite servere smanjuje pritisak na primarni server.</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 geografski raspoređene operacije sa smanjenom latencijom.</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9"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Asinhrone replikacije</a:t>
            </a:r>
            <a:endParaRPr b="0" lang="en-US" sz="2400" spc="-1" strike="noStrike">
              <a:latin typeface="Arial"/>
            </a:endParaRPr>
          </a:p>
        </p:txBody>
      </p:sp>
      <p:sp>
        <p:nvSpPr>
          <p:cNvPr id="840"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 </a:t>
            </a:r>
            <a:r>
              <a:rPr b="0" lang="en" sz="1600" spc="-1" strike="noStrike">
                <a:solidFill>
                  <a:srgbClr val="000000"/>
                </a:solidFill>
                <a:latin typeface="Barlow"/>
                <a:ea typeface="Barlow"/>
              </a:rPr>
              <a:t>Oplog predstavlja specijalnu kolekciju sa ograničenim kapacitetom koja beleži sve operacije pisanja u bazi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Oplog se koristi za replikaciju podataka između primarnog i sekundarnih članova replikacionog skupa.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Sekundarni članovi preuzimaju operacije iz oploga sa primarnog člana i primenjuju ih na svoje kopije podataka u asinhronom procesu.</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Heartbeat-ovi su svi članovi replikacionog skupa šalju pingove (heartbeat) jedni drugima kako bi obezbedili koordinaciju i pravilan rad skupa.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Svaka operacija u oplogu je idempotentna, što znači da će primena iste operacije više puta dati iste rezultate.</a:t>
            </a:r>
            <a:br/>
            <a:endParaRPr b="0" lang="en-US" sz="1600" spc="-1" strike="noStrike">
              <a:latin typeface="Arial"/>
            </a:endParaRPr>
          </a:p>
        </p:txBody>
      </p:sp>
      <p:sp>
        <p:nvSpPr>
          <p:cNvPr id="841"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777D859-FAFE-4D8D-B554-FA2FA8A2DA0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42"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3"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Asinhrone replikacije</a:t>
            </a:r>
            <a:endParaRPr b="0" lang="en-US" sz="2400" spc="-1" strike="noStrike">
              <a:latin typeface="Arial"/>
            </a:endParaRPr>
          </a:p>
        </p:txBody>
      </p:sp>
      <p:sp>
        <p:nvSpPr>
          <p:cNvPr id="844"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 </a:t>
            </a:r>
            <a:r>
              <a:rPr b="0" lang="en" sz="1600" spc="-1" strike="noStrike">
                <a:solidFill>
                  <a:srgbClr val="000000"/>
                </a:solidFill>
                <a:latin typeface="Barlow"/>
                <a:ea typeface="Barlow"/>
              </a:rPr>
              <a:t>Početna veličina oploga se postavlja na podrazumevanu vrednost, ali može se promeniti korišćenjem opcije oplogSizeMB prilikom pokretanja mongod procesa ili dinamički pomoću komande replSetResizeOplog bez ponovnog pokretanja.Može se konfigurisati minimalni broj sati tokom kojih će operacije biti očuvane u oplogu, čak i ako oplog dostigne svoju maksimalnu veličinu. Ovo se postavlja korišćenjem opcije storage.oplogMinRetentionHours u konfiguracionom fajlu mongod-a ili preko komandne linije prilikom pokretanja.</a:t>
            </a:r>
            <a:endParaRPr b="0" lang="en-US" sz="1600" spc="-1" strike="noStrike">
              <a:latin typeface="Arial"/>
            </a:endParaRPr>
          </a:p>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Automatsko brisanjMongoDB automatski briše najstarije operacije iz oploga da bi održao njegovu veličinu unutar konfigurisanih granica, osim ako je postavljen minimalni period očuvanja.</a:t>
            </a:r>
            <a:br/>
            <a:endParaRPr b="0" lang="en-US" sz="1600" spc="-1" strike="noStrike">
              <a:latin typeface="Arial"/>
            </a:endParaRPr>
          </a:p>
        </p:txBody>
      </p:sp>
      <p:sp>
        <p:nvSpPr>
          <p:cNvPr id="84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2C1C7E9-7C86-4DFA-81B9-C1163B7950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4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47"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Asinhrone replikacije</a:t>
            </a:r>
            <a:endParaRPr b="0" lang="en-US" sz="2400" spc="-1" strike="noStrike">
              <a:latin typeface="Arial"/>
            </a:endParaRPr>
          </a:p>
        </p:txBody>
      </p:sp>
      <p:sp>
        <p:nvSpPr>
          <p:cNvPr id="848"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000000"/>
                </a:solidFill>
                <a:latin typeface="Barlow"/>
                <a:ea typeface="Barlow"/>
              </a:rPr>
              <a:t>Distribucija članova u tročlanom skupu replika: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Dva centra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Kada su dva člana raspoređena u centru podataka 1, a jedan član u centru podataka 2, preporučuje se da arbitar bude u centru podataka 1 zajedno sa primarnim članom. Ako centar podataka 1 prestane da radi, skup replika će moći da obavlja samo operacije čitanja, jer će operacije pisanja biti moguće samo na primarnom članu koji se nalazi u tom centru. S druge strane, ako centar podataka 2 prestane da radi, skup replika će moći da obavlja i operacije čitanja i pisanja.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Tri centra podataka:</a:t>
            </a:r>
            <a:endParaRPr b="0" lang="en-US" sz="1600" spc="-1" strike="noStrike">
              <a:latin typeface="Arial"/>
            </a:endParaRPr>
          </a:p>
          <a:p>
            <a:pPr>
              <a:lnSpc>
                <a:spcPct val="100000"/>
              </a:lnSpc>
              <a:spcBef>
                <a:spcPts val="601"/>
              </a:spcBef>
              <a:tabLst>
                <a:tab algn="l" pos="0"/>
              </a:tabLst>
            </a:pPr>
            <a:r>
              <a:rPr b="0" lang="en" sz="1600" spc="-1" strike="noStrike">
                <a:solidFill>
                  <a:srgbClr val="000000"/>
                </a:solidFill>
                <a:latin typeface="Barlow"/>
                <a:ea typeface="Barlow"/>
              </a:rPr>
              <a:t>U slučaju kada su svi članovi raspoređeni u tri različita centra podataka, ako neki od centara postane nedostupan, skup replika će i dalje moći da nastavi sa pisanjem. Ovo je moguće jer preostali članovi u drugim centrima mogu održati izbore i osigurati potrebnu većinu za pisanje.</a:t>
            </a:r>
            <a:br/>
            <a:endParaRPr b="0" lang="en-US" sz="1600" spc="-1" strike="noStrike">
              <a:latin typeface="Arial"/>
            </a:endParaRPr>
          </a:p>
        </p:txBody>
      </p:sp>
      <p:sp>
        <p:nvSpPr>
          <p:cNvPr id="84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F09A283-6969-406D-95AF-3F75412BFCF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5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Asinhrone replikacije</a:t>
            </a:r>
            <a:endParaRPr b="0" lang="en-US" sz="2400" spc="-1" strike="noStrike">
              <a:latin typeface="Arial"/>
            </a:endParaRPr>
          </a:p>
        </p:txBody>
      </p:sp>
      <p:sp>
        <p:nvSpPr>
          <p:cNvPr id="852"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pPr>
            <a:endParaRPr b="0" lang="en-US" sz="1800" spc="-1" strike="noStrike">
              <a:latin typeface="Arial"/>
            </a:endParaRPr>
          </a:p>
          <a:p>
            <a:pPr algn="just">
              <a:lnSpc>
                <a:spcPct val="115000"/>
              </a:lnSpc>
              <a:spcAft>
                <a:spcPts val="799"/>
              </a:spcAft>
            </a:pPr>
            <a:r>
              <a:rPr b="0" lang="sr-Latn-RS" sz="1600" spc="-1" strike="noStrike">
                <a:solidFill>
                  <a:srgbClr val="000000"/>
                </a:solidFill>
                <a:latin typeface="Barlow"/>
                <a:ea typeface="Times New Roman CE"/>
              </a:rPr>
              <a:t>Ako postoji petočlani skup replika, članove je moguće distribuirati na sledeće načine</a:t>
            </a:r>
            <a:endParaRPr b="0" lang="en-US" sz="1600" spc="-1" strike="noStrike">
              <a:latin typeface="Arial"/>
            </a:endParaRPr>
          </a:p>
          <a:p>
            <a:pPr algn="just">
              <a:lnSpc>
                <a:spcPct val="115000"/>
              </a:lnSpc>
              <a:spcAft>
                <a:spcPts val="799"/>
              </a:spcAft>
            </a:pPr>
            <a:r>
              <a:rPr b="0" lang="en" sz="1600" spc="-1" strike="noStrike">
                <a:solidFill>
                  <a:srgbClr val="000000"/>
                </a:solidFill>
                <a:latin typeface="Barlow"/>
                <a:ea typeface="Barlow"/>
              </a:rPr>
              <a:t>Mogući načini distribucije:</a:t>
            </a:r>
            <a:endParaRPr b="0" lang="en-US" sz="1600" spc="-1" strike="noStrike">
              <a:latin typeface="Arial"/>
            </a:endParaRPr>
          </a:p>
          <a:p>
            <a:pPr marL="457200" indent="-228240" algn="just">
              <a:lnSpc>
                <a:spcPct val="115000"/>
              </a:lnSpc>
              <a:spcAft>
                <a:spcPts val="1409"/>
              </a:spcAft>
              <a:tabLst>
                <a:tab algn="l" pos="0"/>
              </a:tabLst>
            </a:pPr>
            <a:r>
              <a:rPr b="0" lang="en" sz="1600" spc="-1" strike="noStrike">
                <a:solidFill>
                  <a:srgbClr val="000000"/>
                </a:solidFill>
                <a:latin typeface="Barlow"/>
                <a:ea typeface="Barlow"/>
              </a:rPr>
              <a:t>Dva centra podataka – tri člana idu u centar podataka 1, a dva člana u centar podataka 2. Ako centar podataka 1 prestane sa radom, skup replika će primati samo operacije čitanja, jer se u njemu nalazi većina, a ako centar podataka 2 prestane, skup replika će primati i pisanje.</a:t>
            </a:r>
            <a:endParaRPr b="0" lang="en-US" sz="1600" spc="-1" strike="noStrike">
              <a:latin typeface="Arial"/>
            </a:endParaRPr>
          </a:p>
          <a:p>
            <a:pPr marL="457200" indent="-228240" algn="just">
              <a:lnSpc>
                <a:spcPct val="115000"/>
              </a:lnSpc>
              <a:spcAft>
                <a:spcPts val="1409"/>
              </a:spcAft>
              <a:tabLst>
                <a:tab algn="l" pos="0"/>
              </a:tabLst>
            </a:pPr>
            <a:r>
              <a:rPr b="0" lang="en" sz="1600" spc="-1" strike="noStrike">
                <a:solidFill>
                  <a:srgbClr val="000000"/>
                </a:solidFill>
                <a:latin typeface="Barlow"/>
                <a:ea typeface="Barlow"/>
              </a:rPr>
              <a:t>Tri centra podataka – po dva člana u centre podataka 1 i 2 i jedan član u centar podataka 3. Ako se neki od centara pokvari, skup replika ostaje i za operacije pisanja.</a:t>
            </a:r>
            <a:endParaRPr b="0" lang="en-US" sz="1600" spc="-1" strike="noStrike">
              <a:latin typeface="Arial"/>
            </a:endParaRPr>
          </a:p>
        </p:txBody>
      </p:sp>
      <p:sp>
        <p:nvSpPr>
          <p:cNvPr id="853"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6B0198F-1CE7-456B-A72F-8EF7AD2EAD9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54"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5"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Rollback tokom failover</a:t>
            </a:r>
            <a:endParaRPr b="0" lang="en-US" sz="2400" spc="-1" strike="noStrike">
              <a:latin typeface="Arial"/>
            </a:endParaRPr>
          </a:p>
        </p:txBody>
      </p:sp>
      <p:sp>
        <p:nvSpPr>
          <p:cNvPr id="856"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600" spc="-1" strike="noStrike">
                <a:solidFill>
                  <a:srgbClr val="000000"/>
                </a:solidFill>
                <a:latin typeface="Barlow"/>
                <a:ea typeface="Barlow"/>
              </a:rPr>
              <a:t>   </a:t>
            </a:r>
            <a:r>
              <a:rPr b="0" lang="en" sz="1600" spc="-1" strike="noStrike">
                <a:solidFill>
                  <a:srgbClr val="000000"/>
                </a:solidFill>
                <a:latin typeface="Barlow"/>
                <a:ea typeface="Barlow"/>
              </a:rPr>
              <a:t>Rollback vraća zapisane operacije na prethodnom primarnom čvoru kada se taj čvor ponovo pridruži replikacionom skupu nakon failover-a.</a:t>
            </a:r>
            <a:br/>
            <a:r>
              <a:rPr b="0" lang="en" sz="1600" spc="-1" strike="noStrike">
                <a:solidFill>
                  <a:srgbClr val="000000"/>
                </a:solidFill>
                <a:latin typeface="Barlow"/>
                <a:ea typeface="Barlow"/>
              </a:rPr>
              <a:t>	</a:t>
            </a:r>
            <a:r>
              <a:rPr b="0" lang="en" sz="1600" spc="-1" strike="noStrike">
                <a:solidFill>
                  <a:srgbClr val="000000"/>
                </a:solidFill>
                <a:latin typeface="Barlow"/>
                <a:ea typeface="Barlow"/>
              </a:rPr>
              <a:t>Povratak je potreban ako je primarni čvor prihvatio operacije koje sekundarni čvorovi nisu uspeli da repliciraju pre nego što je primarni čvor odstupio.</a:t>
            </a:r>
            <a:br/>
            <a:r>
              <a:rPr b="0" lang="en" sz="1600" spc="-1" strike="noStrike">
                <a:solidFill>
                  <a:srgbClr val="000000"/>
                </a:solidFill>
                <a:latin typeface="Barlow"/>
                <a:ea typeface="Barlow"/>
              </a:rPr>
              <a:t>	</a:t>
            </a:r>
            <a:r>
              <a:rPr b="0" lang="en" sz="1600" spc="-1" strike="noStrike">
                <a:solidFill>
                  <a:srgbClr val="000000"/>
                </a:solidFill>
                <a:latin typeface="Barlow"/>
                <a:ea typeface="Barlow"/>
              </a:rPr>
              <a:t>Kada se prethodni primarni čvor ponovo pridruži kao sekundarni čvor, vraća svoje zapisane operacije kako bi očuvala doslednost baze podataka sa drugim članovima.</a:t>
            </a:r>
            <a:br/>
            <a:r>
              <a:rPr b="0" lang="en" sz="1600" spc="-1" strike="noStrike">
                <a:solidFill>
                  <a:srgbClr val="000000"/>
                </a:solidFill>
                <a:latin typeface="Barlow"/>
                <a:ea typeface="Barlow"/>
              </a:rPr>
              <a:t>	</a:t>
            </a:r>
            <a:r>
              <a:rPr b="0" lang="en" sz="1600" spc="-1" strike="noStrike">
                <a:solidFill>
                  <a:srgbClr val="000000"/>
                </a:solidFill>
                <a:latin typeface="Barlow"/>
                <a:ea typeface="Barlow"/>
              </a:rPr>
              <a:t>Povratak se obično javlja kao rezultat mrežnog particionisanja i kada sekundarni čvorovi ne mogu da prate obim operacija na prethodnom primarnom čvoru.</a:t>
            </a:r>
            <a:br/>
            <a:r>
              <a:rPr b="0" lang="en" sz="1600" spc="-1" strike="noStrike">
                <a:solidFill>
                  <a:srgbClr val="000000"/>
                </a:solidFill>
                <a:latin typeface="Barlow"/>
                <a:ea typeface="Barlow"/>
              </a:rPr>
              <a:t>	</a:t>
            </a:r>
            <a:r>
              <a:rPr b="0" lang="en" sz="1600" spc="-1" strike="noStrike">
                <a:solidFill>
                  <a:srgbClr val="000000"/>
                </a:solidFill>
                <a:latin typeface="Barlow"/>
                <a:ea typeface="Barlow"/>
              </a:rPr>
              <a:t>MongoDB teži da izbegne povratke, koji su retki. Povratak se ne dešava ako su zapisane operacije replicirane na drugog člana replikacionog skupa pre nego što primarni čvor odstupi i ako taj član ostane dostupan i pristupačan većini članova skupa.</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857"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021DC65-1D57-49C0-9C95-48470268200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58"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59"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Sinhronizacija</a:t>
            </a:r>
            <a:endParaRPr b="0" lang="en-US" sz="2400" spc="-1" strike="noStrike">
              <a:latin typeface="Arial"/>
            </a:endParaRPr>
          </a:p>
        </p:txBody>
      </p:sp>
      <p:sp>
        <p:nvSpPr>
          <p:cNvPr id="860"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600" spc="-1" strike="noStrike">
                <a:solidFill>
                  <a:srgbClr val="000000"/>
                </a:solidFill>
                <a:latin typeface="Barlow"/>
                <a:ea typeface="Barlow"/>
              </a:rPr>
              <a:t>Postoje dve vrste sinhronizacija, prva jeste inicijalna sinhronizacija: Ona prenosi sve podatke sa jednog člana replikacionog skupa na drugi.</a:t>
            </a:r>
            <a:endParaRPr b="0" lang="en-US" sz="1600" spc="-1" strike="noStrike">
              <a:latin typeface="Arial"/>
            </a:endParaRPr>
          </a:p>
          <a:p>
            <a:pPr>
              <a:lnSpc>
                <a:spcPct val="100000"/>
              </a:lnSpc>
            </a:pPr>
            <a:r>
              <a:rPr b="0" lang="en" sz="1600" spc="-1" strike="noStrike">
                <a:solidFill>
                  <a:srgbClr val="000000"/>
                </a:solidFill>
                <a:latin typeface="Barlow"/>
                <a:ea typeface="Barlow"/>
              </a:rPr>
              <a:t>Klonira sve podatke osim lokalne baze.</a:t>
            </a:r>
            <a:endParaRPr b="0" lang="en-US" sz="1600" spc="-1" strike="noStrike">
              <a:latin typeface="Arial"/>
            </a:endParaRPr>
          </a:p>
          <a:p>
            <a:pPr>
              <a:lnSpc>
                <a:spcPct val="100000"/>
              </a:lnSpc>
            </a:pPr>
            <a:r>
              <a:rPr b="0" lang="en" sz="1600" spc="-1" strike="noStrike">
                <a:solidFill>
                  <a:srgbClr val="000000"/>
                </a:solidFill>
                <a:latin typeface="Barlow"/>
                <a:ea typeface="Barlow"/>
              </a:rPr>
              <a:t>MongoDB skenira kolekcije u izvornom članu i upisuje ih u lokalne kopije.</a:t>
            </a:r>
            <a:endParaRPr b="0" lang="en-US" sz="1600" spc="-1" strike="noStrike">
              <a:latin typeface="Arial"/>
            </a:endParaRPr>
          </a:p>
          <a:p>
            <a:pPr>
              <a:lnSpc>
                <a:spcPct val="100000"/>
              </a:lnSpc>
            </a:pPr>
            <a:r>
              <a:rPr b="0" lang="en" sz="1600" spc="-1" strike="noStrike">
                <a:solidFill>
                  <a:srgbClr val="000000"/>
                </a:solidFill>
                <a:latin typeface="Barlow"/>
                <a:ea typeface="Barlow"/>
              </a:rPr>
              <a:t>Pravi indekse za svaku kolekciju.</a:t>
            </a:r>
            <a:endParaRPr b="0" lang="en-US" sz="1600" spc="-1" strike="noStrike">
              <a:latin typeface="Arial"/>
            </a:endParaRPr>
          </a:p>
          <a:p>
            <a:pPr>
              <a:lnSpc>
                <a:spcPct val="100000"/>
              </a:lnSpc>
            </a:pPr>
            <a:r>
              <a:rPr b="0" lang="en" sz="1600" spc="-1" strike="noStrike">
                <a:solidFill>
                  <a:srgbClr val="000000"/>
                </a:solidFill>
                <a:latin typeface="Barlow"/>
                <a:ea typeface="Barlow"/>
              </a:rPr>
              <a:t>Povlači novododate oplog zapise tokom kloniranja.</a:t>
            </a:r>
            <a:endParaRPr b="0" lang="en-US" sz="1600" spc="-1" strike="noStrike">
              <a:latin typeface="Arial"/>
            </a:endParaRPr>
          </a:p>
          <a:p>
            <a:pPr>
              <a:lnSpc>
                <a:spcPct val="100000"/>
              </a:lnSpc>
            </a:pPr>
            <a:r>
              <a:rPr b="0" lang="en" sz="1600" spc="-1" strike="noStrike">
                <a:solidFill>
                  <a:srgbClr val="000000"/>
                </a:solidFill>
                <a:latin typeface="Barlow"/>
                <a:ea typeface="Barlow"/>
              </a:rPr>
              <a:t>Potrebno je dovoljno slobodnog prostora na disku za privremeno skladištenje oploga.</a:t>
            </a:r>
            <a:endParaRPr b="0" lang="en-US" sz="1600" spc="-1" strike="noStrike">
              <a:latin typeface="Arial"/>
            </a:endParaRPr>
          </a:p>
          <a:p>
            <a:pPr>
              <a:lnSpc>
                <a:spcPct val="100000"/>
              </a:lnSpc>
            </a:pPr>
            <a:r>
              <a:rPr b="0" lang="en" sz="1600" spc="-1" strike="noStrike">
                <a:solidFill>
                  <a:srgbClr val="000000"/>
                </a:solidFill>
                <a:latin typeface="Barlow"/>
                <a:ea typeface="Barlow"/>
              </a:rPr>
              <a:t>Oplog iz izvornog čvora se koristi za ažuriranje podataka i očuvanje konzistentnosti</a:t>
            </a:r>
            <a:endParaRPr b="0" lang="en-US" sz="1600" spc="-1" strike="noStrike">
              <a:latin typeface="Arial"/>
            </a:endParaRPr>
          </a:p>
        </p:txBody>
      </p:sp>
      <p:sp>
        <p:nvSpPr>
          <p:cNvPr id="861"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401E404-6230-4E42-946A-9663A725861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62"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3"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Sinhronizacija</a:t>
            </a:r>
            <a:endParaRPr b="0" lang="en-US" sz="2400" spc="-1" strike="noStrike">
              <a:latin typeface="Arial"/>
            </a:endParaRPr>
          </a:p>
        </p:txBody>
      </p:sp>
      <p:sp>
        <p:nvSpPr>
          <p:cNvPr id="864" name="CustomShape 2"/>
          <p:cNvSpPr/>
          <p:nvPr/>
        </p:nvSpPr>
        <p:spPr>
          <a:xfrm>
            <a:off x="1371600" y="1143000"/>
            <a:ext cx="7772040" cy="3657240"/>
          </a:xfrm>
          <a:prstGeom prst="rect">
            <a:avLst/>
          </a:prstGeom>
          <a:noFill/>
          <a:ln w="0">
            <a:noFill/>
          </a:ln>
        </p:spPr>
        <p:style>
          <a:lnRef idx="0"/>
          <a:fillRef idx="0"/>
          <a:effectRef idx="0"/>
          <a:fontRef idx="minor"/>
        </p:style>
        <p:txBody>
          <a:bodyPr lIns="90000" rIns="90000" tIns="91440" bIns="91440">
            <a:noAutofit/>
          </a:bodyPr>
          <a:p>
            <a:pPr>
              <a:lnSpc>
                <a:spcPct val="100000"/>
              </a:lnSpc>
            </a:pPr>
            <a:br/>
            <a:r>
              <a:rPr b="0" lang="en" sz="1600" spc="-1" strike="noStrike">
                <a:solidFill>
                  <a:srgbClr val="000000"/>
                </a:solidFill>
                <a:latin typeface="Barlow"/>
                <a:ea typeface="Barlow"/>
              </a:rPr>
              <a:t>Proces ukoliko dodje do nekih grešaka: Ako sekundarna replika naiđe na grešku tokom sinhronizacije, proces se ponovo pokreće od početka.</a:t>
            </a:r>
            <a:endParaRPr b="0" lang="en-US" sz="1600" spc="-1" strike="noStrike">
              <a:latin typeface="Arial"/>
            </a:endParaRPr>
          </a:p>
          <a:p>
            <a:pPr>
              <a:lnSpc>
                <a:spcPct val="100000"/>
              </a:lnSpc>
            </a:pPr>
            <a:r>
              <a:rPr b="0" lang="en" sz="1600" spc="-1" strike="noStrike">
                <a:solidFill>
                  <a:srgbClr val="000000"/>
                </a:solidFill>
                <a:latin typeface="Barlow"/>
                <a:ea typeface="Barlow"/>
              </a:rPr>
              <a:t>Sekundarna replika pokušava da nastavi inicijalnu sinhronizaciju tokom 24h.</a:t>
            </a:r>
            <a:endParaRPr b="0" lang="en-US" sz="1600" spc="-1" strike="noStrike">
              <a:latin typeface="Arial"/>
            </a:endParaRPr>
          </a:p>
          <a:p>
            <a:pPr>
              <a:lnSpc>
                <a:spcPct val="100000"/>
              </a:lnSpc>
            </a:pPr>
            <a:r>
              <a:rPr b="0" lang="en" sz="1600" spc="-1" strike="noStrike">
                <a:solidFill>
                  <a:srgbClr val="000000"/>
                </a:solidFill>
                <a:latin typeface="Barlow"/>
                <a:ea typeface="Barlow"/>
              </a:rPr>
              <a:t>Parametar initialSyncTransientErrorRetryPeriodSeconds kontroliše vreme tokom kojeg sekundarna replika pokušava da nastavi sinhronizaciju.</a:t>
            </a:r>
            <a:endParaRPr b="0" lang="en-US" sz="1600" spc="-1" strike="noStrike">
              <a:latin typeface="Arial"/>
            </a:endParaRPr>
          </a:p>
          <a:p>
            <a:pPr>
              <a:lnSpc>
                <a:spcPct val="100000"/>
              </a:lnSpc>
            </a:pPr>
            <a:r>
              <a:rPr b="0" lang="en" sz="1600" spc="-1" strike="noStrike">
                <a:solidFill>
                  <a:srgbClr val="000000"/>
                </a:solidFill>
                <a:latin typeface="Barlow"/>
                <a:ea typeface="Barlow"/>
              </a:rPr>
              <a:t>Ako se sinhronizacija ne može nastaviti, bira se novi izvor i proces se ponovo pokreće.</a:t>
            </a:r>
            <a:endParaRPr b="0" lang="en-US" sz="1600" spc="-1" strike="noStrike">
              <a:latin typeface="Arial"/>
            </a:endParaRPr>
          </a:p>
        </p:txBody>
      </p:sp>
      <p:sp>
        <p:nvSpPr>
          <p:cNvPr id="86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CF779BC-6E27-4E42-B591-6947DC6799F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6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7"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Sinhronizacija</a:t>
            </a:r>
            <a:endParaRPr b="0" lang="en-US" sz="2400" spc="-1" strike="noStrike">
              <a:latin typeface="Arial"/>
            </a:endParaRPr>
          </a:p>
        </p:txBody>
      </p:sp>
      <p:sp>
        <p:nvSpPr>
          <p:cNvPr id="868" name="CustomShape 2"/>
          <p:cNvSpPr/>
          <p:nvPr/>
        </p:nvSpPr>
        <p:spPr>
          <a:xfrm>
            <a:off x="1371600" y="1143000"/>
            <a:ext cx="8000640" cy="36572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600" spc="-1" strike="noStrike">
                <a:solidFill>
                  <a:srgbClr val="000000"/>
                </a:solidFill>
                <a:latin typeface="Barlow"/>
                <a:ea typeface="Barlow"/>
              </a:rPr>
              <a:t>Sekundarni članovi kontinuirano kopiraju oplog primarnog čvora i primenjuju operacije asinhrono.</a:t>
            </a:r>
            <a:endParaRPr b="0" lang="en-US" sz="1600" spc="-1" strike="noStrike">
              <a:latin typeface="Arial"/>
            </a:endParaRPr>
          </a:p>
          <a:p>
            <a:pPr>
              <a:lnSpc>
                <a:spcPct val="100000"/>
              </a:lnSpc>
            </a:pPr>
            <a:r>
              <a:rPr b="0" lang="en" sz="1600" spc="-1" strike="noStrike">
                <a:solidFill>
                  <a:srgbClr val="000000"/>
                </a:solidFill>
                <a:latin typeface="Barlow"/>
                <a:ea typeface="Barlow"/>
              </a:rPr>
              <a:t>MongoDB primenjuje operacije pisanja u serijama koristeći više niti.</a:t>
            </a:r>
            <a:endParaRPr b="0" lang="en-US" sz="1600" spc="-1" strike="noStrike">
              <a:latin typeface="Arial"/>
            </a:endParaRPr>
          </a:p>
          <a:p>
            <a:pPr>
              <a:lnSpc>
                <a:spcPct val="100000"/>
              </a:lnSpc>
            </a:pPr>
            <a:r>
              <a:rPr b="0" lang="en" sz="1600" spc="-1" strike="noStrike">
                <a:solidFill>
                  <a:srgbClr val="000000"/>
                </a:solidFill>
                <a:latin typeface="Barlow"/>
                <a:ea typeface="Barlow"/>
              </a:rPr>
              <a:t>Grupiše operacije prema ID-u dokumenta i primenjuje ih istovremeno koristeći različite niti.</a:t>
            </a:r>
            <a:endParaRPr b="0" lang="en-US" sz="1600" spc="-1" strike="noStrike">
              <a:latin typeface="Arial"/>
            </a:endParaRPr>
          </a:p>
          <a:p>
            <a:pPr>
              <a:lnSpc>
                <a:spcPct val="100000"/>
              </a:lnSpc>
            </a:pPr>
            <a:r>
              <a:rPr b="0" lang="en" sz="1600" spc="-1" strike="noStrike">
                <a:solidFill>
                  <a:srgbClr val="000000"/>
                </a:solidFill>
                <a:latin typeface="Barlow"/>
                <a:ea typeface="Barlow"/>
              </a:rPr>
              <a:t>Operacije pisanja se primenjuju u redosledu u kojem su primene.</a:t>
            </a:r>
            <a:endParaRPr b="0" lang="en-US" sz="1600" spc="-1" strike="noStrike">
              <a:latin typeface="Arial"/>
            </a:endParaRPr>
          </a:p>
          <a:p>
            <a:pPr>
              <a:lnSpc>
                <a:spcPct val="100000"/>
              </a:lnSpc>
            </a:pPr>
            <a:r>
              <a:rPr b="0" lang="en" sz="1600" spc="-1" strike="noStrike">
                <a:solidFill>
                  <a:srgbClr val="000000"/>
                </a:solidFill>
                <a:latin typeface="Barlow"/>
                <a:ea typeface="Barlow"/>
              </a:rPr>
              <a:t>Čitanje iz snimaka obezbeđuje konzistentan prikaz podataka, omogućavajući čitanje bez zaključavanja tokom replikacije.</a:t>
            </a:r>
            <a:endParaRPr b="0" lang="en-US" sz="1600" spc="-1" strike="noStrike">
              <a:latin typeface="Arial"/>
            </a:endParaRPr>
          </a:p>
          <a:p>
            <a:pPr>
              <a:lnSpc>
                <a:spcPct val="100000"/>
              </a:lnSpc>
            </a:pPr>
            <a:r>
              <a:rPr b="0" lang="en" sz="1600" spc="-1" strike="noStrike">
                <a:solidFill>
                  <a:srgbClr val="000000"/>
                </a:solidFill>
                <a:latin typeface="Barlow"/>
                <a:ea typeface="Barlow"/>
              </a:rPr>
              <a:t>Administratori mogu ograničiti brzinu primene operacija na primarnom čvoru koristeći flowControlTargetLagSeconds kako bi se zadržala kašnjenje ispod konfigurabilne vrednosti</a:t>
            </a:r>
            <a:endParaRPr b="0" lang="en-US" sz="1600" spc="-1" strike="noStrike">
              <a:latin typeface="Arial"/>
            </a:endParaRPr>
          </a:p>
        </p:txBody>
      </p:sp>
      <p:sp>
        <p:nvSpPr>
          <p:cNvPr id="86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DD6F171-00F6-4AED-9628-810F595F4479}"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7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7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Read preference</a:t>
            </a:r>
            <a:endParaRPr b="0" lang="en-US" sz="2400" spc="-1" strike="noStrike">
              <a:latin typeface="Arial"/>
            </a:endParaRPr>
          </a:p>
        </p:txBody>
      </p:sp>
      <p:sp>
        <p:nvSpPr>
          <p:cNvPr id="872" name="CustomShape 2"/>
          <p:cNvSpPr/>
          <p:nvPr/>
        </p:nvSpPr>
        <p:spPr>
          <a:xfrm>
            <a:off x="1371600" y="1143000"/>
            <a:ext cx="80006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000000"/>
                </a:solidFill>
                <a:latin typeface="Barlow"/>
                <a:ea typeface="Times New Roman"/>
              </a:rPr>
              <a:t>Read preference </a:t>
            </a:r>
            <a:r>
              <a:rPr b="0" lang="sr-Latn-RS" sz="1600" spc="-1" strike="noStrike">
                <a:solidFill>
                  <a:srgbClr val="000000"/>
                </a:solidFill>
                <a:latin typeface="Barlow"/>
                <a:ea typeface="Times New Roman CE"/>
              </a:rPr>
              <a:t>opisuje kako klijenti MongoDB-a usmeravaju operacije čitanja na članove replikacionog skupa.</a:t>
            </a:r>
            <a:br/>
            <a:endParaRPr b="0" lang="en-US" sz="1600" spc="-1" strike="noStrike">
              <a:latin typeface="Arial"/>
            </a:endParaRPr>
          </a:p>
        </p:txBody>
      </p:sp>
      <p:sp>
        <p:nvSpPr>
          <p:cNvPr id="873"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B89FBBB-437F-4576-9F29-ADDDFF68648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74"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75" name="" descr=""/>
          <p:cNvPicPr/>
          <p:nvPr/>
        </p:nvPicPr>
        <p:blipFill>
          <a:blip r:embed="rId2"/>
          <a:stretch/>
        </p:blipFill>
        <p:spPr>
          <a:xfrm>
            <a:off x="2971800" y="1787760"/>
            <a:ext cx="4914360" cy="3012480"/>
          </a:xfrm>
          <a:prstGeom prst="rect">
            <a:avLst/>
          </a:prstGeom>
          <a:ln w="0">
            <a:noFill/>
          </a:ln>
        </p:spPr>
      </p:pic>
      <p:sp>
        <p:nvSpPr>
          <p:cNvPr id="876" name="CustomShape 5"/>
          <p:cNvSpPr/>
          <p:nvPr/>
        </p:nvSpPr>
        <p:spPr>
          <a:xfrm>
            <a:off x="1371960" y="1143000"/>
            <a:ext cx="80006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000000"/>
                </a:solidFill>
                <a:latin typeface="Barlow"/>
                <a:ea typeface="Times New Roman"/>
              </a:rPr>
              <a:t>Read preference </a:t>
            </a:r>
            <a:r>
              <a:rPr b="0" lang="sr-Latn-RS" sz="1600" spc="-1" strike="noStrike">
                <a:solidFill>
                  <a:srgbClr val="000000"/>
                </a:solidFill>
                <a:latin typeface="Barlow"/>
                <a:ea typeface="Times New Roman CE"/>
              </a:rPr>
              <a:t>opisuje kako klijenti MongoDB-a usmeravaju operacije čitanja na članove replikacionog skupa.</a:t>
            </a:r>
            <a:b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77"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Read preference</a:t>
            </a:r>
            <a:endParaRPr b="0" lang="en-US" sz="2400" spc="-1" strike="noStrike">
              <a:latin typeface="Arial"/>
            </a:endParaRPr>
          </a:p>
        </p:txBody>
      </p:sp>
      <p:sp>
        <p:nvSpPr>
          <p:cNvPr id="878"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15000"/>
              </a:lnSpc>
              <a:spcAft>
                <a:spcPts val="799"/>
              </a:spcAft>
            </a:pPr>
            <a:r>
              <a:rPr b="0" lang="sr-Latn-RS" sz="1600" spc="-1" strike="noStrike">
                <a:solidFill>
                  <a:srgbClr val="000000"/>
                </a:solidFill>
                <a:latin typeface="Barlow"/>
                <a:ea typeface="Times New Roman CE"/>
              </a:rPr>
              <a:t>Podrazumevano, aplikacija usmerava svoje operacije čitanja na primarni član u replikacionom skupu (tj. režim read preference "primary"). Međutim, klijenti mogu da navedu read preference kako bi usmerili operacije čitanja na sekundarne članove.Svi režimi read preference osim "primary" mogu vratiti zastarele podatke, jer sekundarni č</a:t>
            </a:r>
            <a:r>
              <a:rPr b="0" lang="sr-Latn-RS" sz="1600" spc="-1" strike="noStrike">
                <a:solidFill>
                  <a:srgbClr val="000000"/>
                </a:solidFill>
                <a:latin typeface="Barlow"/>
                <a:ea typeface="Times New Roman"/>
              </a:rPr>
              <a:t>lanovi repliciraju operacije sa primarno</a:t>
            </a:r>
            <a:r>
              <a:rPr b="0" lang="sr-Latn-RS" sz="1600" spc="-1" strike="noStrike">
                <a:solidFill>
                  <a:srgbClr val="000000"/>
                </a:solidFill>
                <a:latin typeface="Barlow"/>
                <a:ea typeface="Times New Roman CE"/>
              </a:rPr>
              <a:t>g čvora u asinhronom procesu</a:t>
            </a:r>
            <a:r>
              <a:rPr b="0" lang="sr-Latn-RS" sz="1600" spc="-1" strike="noStrike">
                <a:solidFill>
                  <a:srgbClr val="000000"/>
                </a:solidFill>
                <a:latin typeface="Barlow"/>
                <a:ea typeface="Times New Roman"/>
              </a:rPr>
              <a:t>. Read preference ne utiče na vidljivost podataka; tj. klijenti mogu videti rezultate pisanja pre nego što budu potvrđeni ili se propagiraju većini članova replikacionog skupa.Read p</a:t>
            </a:r>
            <a:r>
              <a:rPr b="0" lang="sr-Latn-RS" sz="1600" spc="-1" strike="noStrike">
                <a:solidFill>
                  <a:srgbClr val="000000"/>
                </a:solidFill>
                <a:latin typeface="Barlow"/>
                <a:ea typeface="Times New Roman CE"/>
              </a:rPr>
              <a:t>reference ne utiče na uzročnu doslednost. Garancije uzročne doslednosti koje pružaju uzročno dosledne sesije za operacije čitanja sa "majority" write concern-om i operacije pisanja sa "majority" write concern-om važe za sve članove MongoDB implementacije.</a:t>
            </a:r>
            <a:endParaRPr b="0" lang="en-US" sz="1600" spc="-1" strike="noStrike">
              <a:latin typeface="Arial"/>
            </a:endParaRPr>
          </a:p>
          <a:p>
            <a:pPr>
              <a:lnSpc>
                <a:spcPct val="100000"/>
              </a:lnSpc>
            </a:pPr>
            <a:r>
              <a:rPr b="0" lang="sr-Latn-RS" sz="1600" spc="-1" strike="noStrike">
                <a:solidFill>
                  <a:srgbClr val="000000"/>
                </a:solidFill>
                <a:latin typeface="Barlow"/>
                <a:ea typeface="Times New Roman"/>
              </a:rPr>
              <a:t>Preferencija za čitanje se sastoji od režima preferencije čitanja i liste skupova oznaka, opciono </a:t>
            </a:r>
            <a:endParaRPr b="0" lang="en-US" sz="1600" spc="-1" strike="noStrike">
              <a:latin typeface="Arial"/>
            </a:endParaRPr>
          </a:p>
        </p:txBody>
      </p:sp>
      <p:sp>
        <p:nvSpPr>
          <p:cNvPr id="87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1652F5E-1F6C-4C7F-8C69-9D6516797CA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8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2"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Tri glavna tipova replikacije</a:t>
            </a:r>
            <a:endParaRPr b="0" lang="en-US" sz="2400" spc="-1" strike="noStrike">
              <a:latin typeface="Arial"/>
            </a:endParaRPr>
          </a:p>
        </p:txBody>
      </p:sp>
      <p:sp>
        <p:nvSpPr>
          <p:cNvPr id="603"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E1981AD-6C28-419F-B335-56B54888B92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04"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grpSp>
        <p:nvGrpSpPr>
          <p:cNvPr id="605" name="Group 4"/>
          <p:cNvGrpSpPr/>
          <p:nvPr/>
        </p:nvGrpSpPr>
        <p:grpSpPr>
          <a:xfrm>
            <a:off x="1600200" y="2316960"/>
            <a:ext cx="1944000" cy="1568880"/>
            <a:chOff x="1600200" y="2316960"/>
            <a:chExt cx="1944000" cy="1568880"/>
          </a:xfrm>
        </p:grpSpPr>
        <p:sp>
          <p:nvSpPr>
            <p:cNvPr id="606" name="CustomShape 5"/>
            <p:cNvSpPr/>
            <p:nvPr/>
          </p:nvSpPr>
          <p:spPr>
            <a:xfrm>
              <a:off x="160020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07" name="CustomShape 6"/>
            <p:cNvSpPr/>
            <p:nvPr/>
          </p:nvSpPr>
          <p:spPr>
            <a:xfrm>
              <a:off x="182484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Transakcijska replikacija </a:t>
              </a:r>
              <a:endParaRPr b="0" lang="en-US" sz="1100" spc="-1" strike="noStrike">
                <a:latin typeface="Arial"/>
              </a:endParaRPr>
            </a:p>
          </p:txBody>
        </p:sp>
        <p:sp>
          <p:nvSpPr>
            <p:cNvPr id="608" name="CustomShape 7"/>
            <p:cNvSpPr/>
            <p:nvPr/>
          </p:nvSpPr>
          <p:spPr>
            <a:xfrm>
              <a:off x="182484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09" name="Group 8"/>
          <p:cNvGrpSpPr/>
          <p:nvPr/>
        </p:nvGrpSpPr>
        <p:grpSpPr>
          <a:xfrm>
            <a:off x="3999240" y="2316960"/>
            <a:ext cx="1944000" cy="1568880"/>
            <a:chOff x="3999240" y="2316960"/>
            <a:chExt cx="1944000" cy="1568880"/>
          </a:xfrm>
        </p:grpSpPr>
        <p:sp>
          <p:nvSpPr>
            <p:cNvPr id="610" name="CustomShape 9"/>
            <p:cNvSpPr/>
            <p:nvPr/>
          </p:nvSpPr>
          <p:spPr>
            <a:xfrm>
              <a:off x="399924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11" name="CustomShape 10"/>
            <p:cNvSpPr/>
            <p:nvPr/>
          </p:nvSpPr>
          <p:spPr>
            <a:xfrm>
              <a:off x="422388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Snapshot replikacija </a:t>
              </a:r>
              <a:endParaRPr b="0" lang="en-US" sz="1100" spc="-1" strike="noStrike">
                <a:latin typeface="Arial"/>
              </a:endParaRPr>
            </a:p>
          </p:txBody>
        </p:sp>
        <p:sp>
          <p:nvSpPr>
            <p:cNvPr id="612" name="CustomShape 11"/>
            <p:cNvSpPr/>
            <p:nvPr/>
          </p:nvSpPr>
          <p:spPr>
            <a:xfrm>
              <a:off x="422388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grpSp>
        <p:nvGrpSpPr>
          <p:cNvPr id="613" name="Group 12"/>
          <p:cNvGrpSpPr/>
          <p:nvPr/>
        </p:nvGrpSpPr>
        <p:grpSpPr>
          <a:xfrm>
            <a:off x="6513840" y="2316960"/>
            <a:ext cx="1944000" cy="1568880"/>
            <a:chOff x="6513840" y="2316960"/>
            <a:chExt cx="1944000" cy="1568880"/>
          </a:xfrm>
        </p:grpSpPr>
        <p:sp>
          <p:nvSpPr>
            <p:cNvPr id="614" name="CustomShape 13"/>
            <p:cNvSpPr/>
            <p:nvPr/>
          </p:nvSpPr>
          <p:spPr>
            <a:xfrm>
              <a:off x="6513840" y="2316960"/>
              <a:ext cx="1944000" cy="1568880"/>
            </a:xfrm>
            <a:prstGeom prst="round2DiagRect">
              <a:avLst>
                <a:gd name="adj1" fmla="val 0"/>
                <a:gd name="adj2" fmla="val 17764"/>
              </a:avLst>
            </a:prstGeom>
            <a:solidFill>
              <a:srgbClr val="cccccc"/>
            </a:solidFill>
            <a:ln w="0">
              <a:noFill/>
            </a:ln>
          </p:spPr>
          <p:style>
            <a:lnRef idx="0"/>
            <a:fillRef idx="0"/>
            <a:effectRef idx="0"/>
            <a:fontRef idx="minor"/>
          </p:style>
        </p:sp>
        <p:sp>
          <p:nvSpPr>
            <p:cNvPr id="615" name="CustomShape 14"/>
            <p:cNvSpPr/>
            <p:nvPr/>
          </p:nvSpPr>
          <p:spPr>
            <a:xfrm>
              <a:off x="6738480" y="2559240"/>
              <a:ext cx="1451160" cy="4593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08000"/>
                </a:lnSpc>
                <a:spcAft>
                  <a:spcPts val="799"/>
                </a:spcAft>
              </a:pPr>
              <a:r>
                <a:rPr b="1" lang="sr-Latn-RS" sz="1200" spc="-1" strike="noStrike">
                  <a:solidFill>
                    <a:srgbClr val="ffffff"/>
                  </a:solidFill>
                  <a:latin typeface="Barlow"/>
                  <a:ea typeface="Times New Roman"/>
                </a:rPr>
                <a:t>Replikacija spajanja </a:t>
              </a:r>
              <a:endParaRPr b="0" lang="en-US" sz="1200" spc="-1" strike="noStrike">
                <a:latin typeface="Arial"/>
              </a:endParaRPr>
            </a:p>
          </p:txBody>
        </p:sp>
        <p:sp>
          <p:nvSpPr>
            <p:cNvPr id="616" name="CustomShape 15"/>
            <p:cNvSpPr/>
            <p:nvPr/>
          </p:nvSpPr>
          <p:spPr>
            <a:xfrm>
              <a:off x="6738480" y="3019320"/>
              <a:ext cx="1451160" cy="511560"/>
            </a:xfrm>
            <a:prstGeom prst="rect">
              <a:avLst/>
            </a:prstGeom>
            <a:solidFill>
              <a:srgbClr val="cccccc"/>
            </a:solidFill>
            <a:ln w="0">
              <a:noFill/>
            </a:ln>
          </p:spPr>
          <p:style>
            <a:lnRef idx="0"/>
            <a:fillRef idx="0"/>
            <a:effectRef idx="0"/>
            <a:fontRef idx="minor"/>
          </p:style>
          <p:txBody>
            <a:bodyPr lIns="90000" rIns="90000" tIns="91440" bIns="91440">
              <a:noAutofit/>
            </a:bodyPr>
            <a:p>
              <a:pPr>
                <a:lnSpc>
                  <a:spcPct val="115000"/>
                </a:lnSpc>
                <a:spcAft>
                  <a:spcPts val="1599"/>
                </a:spcAft>
                <a:tabLst>
                  <a:tab algn="l" pos="0"/>
                </a:tabLst>
              </a:pPr>
              <a:r>
                <a:rPr b="0" lang="en" sz="800" spc="-1" strike="noStrike">
                  <a:solidFill>
                    <a:srgbClr val="ffffff"/>
                  </a:solidFill>
                  <a:latin typeface="Barlow"/>
                  <a:ea typeface="Barlow"/>
                </a:rPr>
                <a:t>.</a:t>
              </a:r>
              <a:endParaRPr b="0" lang="en-US" sz="800" spc="-1" strike="noStrike">
                <a:latin typeface="Arial"/>
              </a:endParaRPr>
            </a:p>
          </p:txBody>
        </p:sp>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Read preference</a:t>
            </a:r>
            <a:endParaRPr b="0" lang="en-US" sz="2400" spc="-1" strike="noStrike">
              <a:latin typeface="Arial"/>
            </a:endParaRPr>
          </a:p>
        </p:txBody>
      </p:sp>
      <p:sp>
        <p:nvSpPr>
          <p:cNvPr id="882"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15000"/>
              </a:lnSpc>
              <a:spcAft>
                <a:spcPts val="799"/>
              </a:spcAft>
            </a:pPr>
            <a:r>
              <a:rPr b="0" lang="sr-Latn-RS" sz="1600" spc="-1" strike="noStrike">
                <a:solidFill>
                  <a:srgbClr val="000000"/>
                </a:solidFill>
                <a:latin typeface="Barlow"/>
                <a:ea typeface="Calibri"/>
              </a:rPr>
              <a:t>Režimi čitanja (Read Preference) u MongoDB-u su:</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1) Primary: Sve operacije čitanja koriste samo trenutni primarni član replikacionog skupa. Ovo je podrazumevani režim. Ako primarni čvor nije dostupan, dolazi do greške ili izuzetka prilikom čitanja.</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2) PrimaryPreferred: Većina operacija čitanja se obavlja sa primarnog čvora. Ako primarni čvor nije dostupan, čitanje se preusmerava na sekundarne čvorove.</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Ako uključuje listu oznaka i primarni čvor nije dostupan, klijent pokušava da pronađe sekundarne članove sa odgovarajućim oznakama. Ako se pronađu odgovarajući sekundari, klijent nasumično bira jedan iz najbliže grupe. Ako nijedan sekundar nema odgovarajuću oznaku, dolazi do greške.Čitanje može vratiti zastarele podatke.</a:t>
            </a:r>
            <a:endParaRPr b="0" lang="en-US" sz="1600" spc="-1" strike="noStrike">
              <a:latin typeface="Arial"/>
            </a:endParaRPr>
          </a:p>
        </p:txBody>
      </p:sp>
      <p:sp>
        <p:nvSpPr>
          <p:cNvPr id="883"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880A134-A383-47F6-97DE-C4DDE098168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84"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5"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Read preference</a:t>
            </a:r>
            <a:endParaRPr b="0" lang="en-US" sz="2400" spc="-1" strike="noStrike">
              <a:latin typeface="Arial"/>
            </a:endParaRPr>
          </a:p>
        </p:txBody>
      </p:sp>
      <p:sp>
        <p:nvSpPr>
          <p:cNvPr id="886"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15000"/>
              </a:lnSpc>
              <a:spcAft>
                <a:spcPts val="799"/>
              </a:spcAft>
            </a:pPr>
            <a:r>
              <a:rPr b="0" lang="sr-Latn-RS" sz="1600" spc="-1" strike="noStrike">
                <a:solidFill>
                  <a:srgbClr val="000000"/>
                </a:solidFill>
                <a:latin typeface="Barlow"/>
                <a:ea typeface="Calibri"/>
              </a:rPr>
              <a:t>3) Secondary: Operacije čitanja se obavljaju samo na sekundarnim čvorovima. Ako sekundarni članovi nisu dostupni, dolazi do greške. Ako uključuje listu oznaka, klijent pokušava da pronađe sekundarne članove sa odgovarajućim oznakama. Ako se pronađu odgovarajući sekundari, klijent bira nasumični sekundar iz najbliže grupe.</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Čitanje može vratiti zastarele podatke.</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4) SecondaryPreferred: U većini slučajeva, čitanje se obavlja sa sekundarnih članova, ali ako postoji samo primarni član u skupu replika, čitanje se obavlja sa primarnog čvora. Ako uključuje listu oznaka, klijent pokušava da pronađe sekundarne članove sa odgovarajućim oznakama. Ako se pronađu odgovarajući sekundari, klijent bira nasumično jedan iz najbliže grupe. Čitanje može vratiti zastarele podatke ako se obavlja sa sekundarnih članova.</a:t>
            </a:r>
            <a:endParaRPr b="0" lang="en-US" sz="1600" spc="-1" strike="noStrike">
              <a:latin typeface="Arial"/>
            </a:endParaRPr>
          </a:p>
          <a:p>
            <a:pPr>
              <a:lnSpc>
                <a:spcPct val="115000"/>
              </a:lnSpc>
              <a:spcAft>
                <a:spcPts val="799"/>
              </a:spcAft>
            </a:pPr>
            <a:endParaRPr b="0" lang="en-US" sz="1600" spc="-1" strike="noStrike">
              <a:latin typeface="Arial"/>
            </a:endParaRPr>
          </a:p>
          <a:p>
            <a:pPr>
              <a:lnSpc>
                <a:spcPct val="115000"/>
              </a:lnSpc>
              <a:spcAft>
                <a:spcPts val="799"/>
              </a:spcAft>
            </a:pPr>
            <a:endParaRPr b="0" lang="en-US" sz="1600" spc="-1" strike="noStrike">
              <a:latin typeface="Arial"/>
            </a:endParaRPr>
          </a:p>
          <a:p>
            <a:pPr>
              <a:lnSpc>
                <a:spcPct val="115000"/>
              </a:lnSpc>
              <a:spcAft>
                <a:spcPts val="799"/>
              </a:spcAft>
            </a:pPr>
            <a:endParaRPr b="0" lang="en-US" sz="1600" spc="-1" strike="noStrike">
              <a:latin typeface="Arial"/>
            </a:endParaRPr>
          </a:p>
          <a:p>
            <a:pPr>
              <a:lnSpc>
                <a:spcPct val="115000"/>
              </a:lnSpc>
              <a:spcAft>
                <a:spcPts val="799"/>
              </a:spcAft>
            </a:pPr>
            <a:endParaRPr b="0" lang="en-US" sz="1600" spc="-1" strike="noStrike">
              <a:latin typeface="Arial"/>
            </a:endParaRPr>
          </a:p>
          <a:p>
            <a:pPr>
              <a:lnSpc>
                <a:spcPct val="115000"/>
              </a:lnSpc>
              <a:spcAft>
                <a:spcPts val="799"/>
              </a:spcAft>
            </a:pPr>
            <a:endParaRPr b="0" lang="en-US" sz="1600" spc="-1" strike="noStrike">
              <a:latin typeface="Arial"/>
            </a:endParaRPr>
          </a:p>
          <a:p>
            <a:pPr>
              <a:lnSpc>
                <a:spcPct val="115000"/>
              </a:lnSpc>
              <a:spcAft>
                <a:spcPts val="799"/>
              </a:spcAft>
            </a:pPr>
            <a:endParaRPr b="0" lang="en-US" sz="1600" spc="-1" strike="noStrike">
              <a:latin typeface="Arial"/>
            </a:endParaRPr>
          </a:p>
        </p:txBody>
      </p:sp>
      <p:sp>
        <p:nvSpPr>
          <p:cNvPr id="887"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F530C2D-0F8F-4DC5-AFD9-01400DB067B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88"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9"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Read preference</a:t>
            </a:r>
            <a:endParaRPr b="0" lang="en-US" sz="2400" spc="-1" strike="noStrike">
              <a:latin typeface="Arial"/>
            </a:endParaRPr>
          </a:p>
        </p:txBody>
      </p:sp>
      <p:sp>
        <p:nvSpPr>
          <p:cNvPr id="890"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15000"/>
              </a:lnSpc>
              <a:spcAft>
                <a:spcPts val="799"/>
              </a:spcAft>
            </a:pPr>
            <a:r>
              <a:rPr b="0" lang="sr-Latn-RS" sz="1600" spc="-1" strike="noStrike">
                <a:solidFill>
                  <a:srgbClr val="000000"/>
                </a:solidFill>
                <a:latin typeface="Barlow"/>
                <a:ea typeface="Calibri"/>
              </a:rPr>
              <a:t>5) Nearest: Čitanje se obavlja sa člana čija je mrežna latencija najprihvatljivija, bez obzira da li je to primarni ili sekundarni čvor.</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Minimizira kašnjenje u mreži.</a:t>
            </a:r>
            <a:endParaRPr b="0" lang="en-US" sz="1600" spc="-1" strike="noStrike">
              <a:latin typeface="Arial"/>
            </a:endParaRPr>
          </a:p>
          <a:p>
            <a:pPr>
              <a:lnSpc>
                <a:spcPct val="115000"/>
              </a:lnSpc>
              <a:spcAft>
                <a:spcPts val="799"/>
              </a:spcAft>
            </a:pPr>
            <a:r>
              <a:rPr b="0" lang="sr-Latn-RS" sz="1600" spc="-1" strike="noStrike">
                <a:solidFill>
                  <a:srgbClr val="000000"/>
                </a:solidFill>
                <a:latin typeface="Barlow"/>
                <a:ea typeface="Calibri"/>
              </a:rPr>
              <a:t>Čitanje može vratiti zastarele podatke jer ne garantuje da je izvor podataka najnoviji.</a:t>
            </a:r>
            <a:endParaRPr b="0" lang="en-US" sz="1600" spc="-1" strike="noStrike">
              <a:latin typeface="Arial"/>
            </a:endParaRPr>
          </a:p>
          <a:p>
            <a:pPr>
              <a:lnSpc>
                <a:spcPct val="115000"/>
              </a:lnSpc>
              <a:spcAft>
                <a:spcPts val="799"/>
              </a:spcAft>
            </a:pPr>
            <a:endParaRPr b="0" lang="en-US" sz="1600" spc="-1" strike="noStrike">
              <a:latin typeface="Arial"/>
            </a:endParaRPr>
          </a:p>
        </p:txBody>
      </p:sp>
      <p:sp>
        <p:nvSpPr>
          <p:cNvPr id="891"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A3913966-2474-4AF2-98C5-59A119F2417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92"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3"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894"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000000"/>
                </a:solidFill>
                <a:latin typeface="Barlow"/>
                <a:ea typeface="Calibri"/>
              </a:rPr>
              <a:t>U ovom poglavlju biće naveden praktični primer nad replika skupom. Da bismo to uradili, prvo je potrebno kreirati tri direktorijuma, bilo gde na računaru. To se može uraditi ručno ili komandama: mkdir d1, mkdir d2, mkdir d3, respektivno, pozicionirajući se prvo u željeni direktorijum.</a:t>
            </a:r>
            <a:endParaRPr b="0" lang="sr-Latn-RS" sz="1600" spc="-1" strike="noStrike">
              <a:latin typeface="Times New Roman CE"/>
              <a:ea typeface="Times New Roman CE"/>
            </a:endParaRPr>
          </a:p>
        </p:txBody>
      </p:sp>
      <p:sp>
        <p:nvSpPr>
          <p:cNvPr id="89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AB97678-BBC3-408E-8FEB-DD319ABC4C9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89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897" name="" descr=""/>
          <p:cNvPicPr/>
          <p:nvPr/>
        </p:nvPicPr>
        <p:blipFill>
          <a:blip r:embed="rId2"/>
          <a:stretch/>
        </p:blipFill>
        <p:spPr>
          <a:xfrm>
            <a:off x="2891880" y="2386800"/>
            <a:ext cx="4651920" cy="26424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98"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899"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gn="just">
              <a:lnSpc>
                <a:spcPct val="108000"/>
              </a:lnSpc>
              <a:spcAft>
                <a:spcPts val="799"/>
              </a:spcAft>
            </a:pPr>
            <a:r>
              <a:rPr b="0" lang="sr-Latn-RS" sz="1600" spc="-1" strike="noStrike">
                <a:solidFill>
                  <a:srgbClr val="000000"/>
                </a:solidFill>
                <a:latin typeface="Barlow"/>
                <a:ea typeface="Times New Roman CE"/>
              </a:rPr>
              <a:t>Dalje, potrebno je otvoriti tri cmd prompta i u svakom od njih ukucati sledeće komande.</a:t>
            </a:r>
            <a:endParaRPr b="0" lang="sr-Latn-RS" sz="1600" spc="-1" strike="noStrike">
              <a:latin typeface="Barlow"/>
              <a:ea typeface="Times New Roman CE"/>
            </a:endParaRPr>
          </a:p>
        </p:txBody>
      </p:sp>
      <p:sp>
        <p:nvSpPr>
          <p:cNvPr id="90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10DDF9D-7805-4CEE-9524-B9F2DF69377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0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pic>
        <p:nvPicPr>
          <p:cNvPr id="902" name="" descr=""/>
          <p:cNvPicPr/>
          <p:nvPr/>
        </p:nvPicPr>
        <p:blipFill>
          <a:blip r:embed="rId2"/>
          <a:stretch/>
        </p:blipFill>
        <p:spPr>
          <a:xfrm>
            <a:off x="1585080" y="2288520"/>
            <a:ext cx="5973840" cy="571320"/>
          </a:xfrm>
          <a:prstGeom prst="rect">
            <a:avLst/>
          </a:prstGeom>
          <a:ln w="0">
            <a:noFill/>
          </a:ln>
        </p:spPr>
      </p:pic>
      <p:pic>
        <p:nvPicPr>
          <p:cNvPr id="903" name="" descr=""/>
          <p:cNvPicPr/>
          <p:nvPr/>
        </p:nvPicPr>
        <p:blipFill>
          <a:blip r:embed="rId3"/>
          <a:stretch/>
        </p:blipFill>
        <p:spPr>
          <a:xfrm>
            <a:off x="1600200" y="2994840"/>
            <a:ext cx="5958360" cy="662760"/>
          </a:xfrm>
          <a:prstGeom prst="rect">
            <a:avLst/>
          </a:prstGeom>
          <a:ln w="0">
            <a:noFill/>
          </a:ln>
        </p:spPr>
      </p:pic>
      <p:pic>
        <p:nvPicPr>
          <p:cNvPr id="904" name="" descr=""/>
          <p:cNvPicPr/>
          <p:nvPr/>
        </p:nvPicPr>
        <p:blipFill>
          <a:blip r:embed="rId4"/>
          <a:stretch/>
        </p:blipFill>
        <p:spPr>
          <a:xfrm>
            <a:off x="1600200" y="3703680"/>
            <a:ext cx="5935680" cy="639720"/>
          </a:xfrm>
          <a:prstGeom prst="rect">
            <a:avLst/>
          </a:prstGeom>
          <a:ln w="0">
            <a:noFill/>
          </a:ln>
        </p:spPr>
      </p:pic>
      <p:sp>
        <p:nvSpPr>
          <p:cNvPr id="905" name="TextShape 5"/>
          <p:cNvSpPr txBox="1"/>
          <p:nvPr/>
        </p:nvSpPr>
        <p:spPr>
          <a:xfrm>
            <a:off x="2286000" y="4343400"/>
            <a:ext cx="4114800" cy="703080"/>
          </a:xfrm>
          <a:prstGeom prst="rect">
            <a:avLst/>
          </a:prstGeom>
          <a:noFill/>
          <a:ln w="0">
            <a:noFill/>
          </a:ln>
        </p:spPr>
        <p:txBody>
          <a:bodyPr lIns="90000" rIns="90000" tIns="45000" bIns="45000">
            <a:noAutofit/>
          </a:bodyPr>
          <a:p>
            <a:r>
              <a:rPr b="0" lang="en-US" sz="1800" spc="-1" strike="noStrike">
                <a:latin typeface="Barlow"/>
              </a:rPr>
              <a:t>Komande za pokretanje MongoDB instance</a:t>
            </a:r>
            <a:endParaRPr b="0" lang="en-US" sz="1800" spc="-1" strike="noStrike">
              <a:latin typeface="Barlow"/>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06"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07"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sz="1600" spc="-1" strike="noStrike">
                <a:solidFill>
                  <a:srgbClr val="000000"/>
                </a:solidFill>
                <a:latin typeface="Barlow"/>
                <a:ea typeface="Times New Roman"/>
              </a:rPr>
              <a:t>Razlog zbog </a:t>
            </a:r>
            <a:r>
              <a:rPr b="0" sz="1600" spc="-1" strike="noStrike">
                <a:solidFill>
                  <a:srgbClr val="000000"/>
                </a:solidFill>
                <a:latin typeface="Barlow"/>
                <a:ea typeface="Times New Roman CE"/>
              </a:rPr>
              <a:t>čega su odabrani portovi 27017, 27018 i 27019, je zbog toga što je u mongod.exe fajlu port postavljen na 27017.</a:t>
            </a:r>
            <a:endParaRPr b="0" sz="1600" spc="-1" strike="noStrike">
              <a:latin typeface="Barlow"/>
              <a:ea typeface="Calibri"/>
            </a:endParaRPr>
          </a:p>
        </p:txBody>
      </p:sp>
      <p:sp>
        <p:nvSpPr>
          <p:cNvPr id="908"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97DFB5B-037D-4619-8109-6B6B57C99F7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09"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10" name="TextShape 5"/>
          <p:cNvSpPr txBox="1"/>
          <p:nvPr/>
        </p:nvSpPr>
        <p:spPr>
          <a:xfrm>
            <a:off x="2971800" y="4097520"/>
            <a:ext cx="4114800" cy="703080"/>
          </a:xfrm>
          <a:prstGeom prst="rect">
            <a:avLst/>
          </a:prstGeom>
          <a:noFill/>
          <a:ln w="0">
            <a:noFill/>
          </a:ln>
        </p:spPr>
        <p:txBody>
          <a:bodyPr lIns="90000" rIns="90000" tIns="45000" bIns="45000">
            <a:noAutofit/>
          </a:bodyPr>
          <a:p>
            <a:r>
              <a:rPr b="0" lang="en-US" sz="1600" spc="-1" strike="noStrike">
                <a:latin typeface="Barlow"/>
              </a:rPr>
              <a:t>Port number kod mongod.exe fajla</a:t>
            </a:r>
            <a:r>
              <a:rPr b="0" lang="en-US" sz="1800" spc="-1" strike="noStrike">
                <a:latin typeface="Barlow"/>
              </a:rPr>
              <a:t> </a:t>
            </a:r>
            <a:endParaRPr b="0" lang="en-US" sz="1800" spc="-1" strike="noStrike">
              <a:latin typeface="Barlow"/>
            </a:endParaRPr>
          </a:p>
        </p:txBody>
      </p:sp>
      <p:pic>
        <p:nvPicPr>
          <p:cNvPr id="911" name="" descr=""/>
          <p:cNvPicPr/>
          <p:nvPr/>
        </p:nvPicPr>
        <p:blipFill>
          <a:blip r:embed="rId2"/>
          <a:stretch/>
        </p:blipFill>
        <p:spPr>
          <a:xfrm>
            <a:off x="3429000" y="2743200"/>
            <a:ext cx="2514600" cy="10400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2"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13"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sz="1600" spc="-1" strike="noStrike">
                <a:solidFill>
                  <a:srgbClr val="000000"/>
                </a:solidFill>
                <a:latin typeface="Barlow"/>
              </a:rPr>
              <a:t>Izgled datoteke nakon izvršenih komandi je:</a:t>
            </a:r>
            <a:endParaRPr b="0" sz="1600" spc="-1" strike="noStrike">
              <a:latin typeface="Barlow"/>
              <a:ea typeface="Calibri"/>
            </a:endParaRPr>
          </a:p>
        </p:txBody>
      </p:sp>
      <p:sp>
        <p:nvSpPr>
          <p:cNvPr id="914"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B3AD3CD-9B9D-46C7-B2EC-6E0C30676E3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15"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16" name="TextShape 5"/>
          <p:cNvSpPr txBox="1"/>
          <p:nvPr/>
        </p:nvSpPr>
        <p:spPr>
          <a:xfrm>
            <a:off x="2514600" y="3657600"/>
            <a:ext cx="4114800" cy="703080"/>
          </a:xfrm>
          <a:prstGeom prst="rect">
            <a:avLst/>
          </a:prstGeom>
          <a:noFill/>
          <a:ln w="0">
            <a:noFill/>
          </a:ln>
        </p:spPr>
        <p:txBody>
          <a:bodyPr lIns="90000" rIns="90000" tIns="45000" bIns="45000">
            <a:noAutofit/>
          </a:bodyPr>
          <a:p>
            <a:r>
              <a:rPr b="0" lang="en-US" sz="1600" spc="-1" strike="noStrike">
                <a:latin typeface="Barlow"/>
              </a:rPr>
              <a:t>Izgled datoteke nakon izvršenih komandi</a:t>
            </a:r>
            <a:endParaRPr b="0" lang="en-US" sz="1600" spc="-1" strike="noStrike">
              <a:latin typeface="Barlow"/>
            </a:endParaRPr>
          </a:p>
        </p:txBody>
      </p:sp>
      <p:pic>
        <p:nvPicPr>
          <p:cNvPr id="917" name="" descr=""/>
          <p:cNvPicPr/>
          <p:nvPr/>
        </p:nvPicPr>
        <p:blipFill>
          <a:blip r:embed="rId2"/>
          <a:stretch/>
        </p:blipFill>
        <p:spPr>
          <a:xfrm>
            <a:off x="1973520" y="2022120"/>
            <a:ext cx="5196600" cy="11044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8"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19" name="CustomShape 2"/>
          <p:cNvSpPr/>
          <p:nvPr/>
        </p:nvSpPr>
        <p:spPr>
          <a:xfrm>
            <a:off x="1371600" y="1143000"/>
            <a:ext cx="7543440" cy="3657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sz="1600" spc="-1" strike="noStrike">
                <a:solidFill>
                  <a:srgbClr val="000000"/>
                </a:solidFill>
                <a:latin typeface="Barlow"/>
              </a:rPr>
              <a:t>U sledećem koraku inicijalizujemo skup replika:</a:t>
            </a:r>
            <a:endParaRPr b="0" sz="1600" spc="-1" strike="noStrike">
              <a:latin typeface="Barlow"/>
              <a:ea typeface="Calibri"/>
            </a:endParaRPr>
          </a:p>
        </p:txBody>
      </p:sp>
      <p:sp>
        <p:nvSpPr>
          <p:cNvPr id="920"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9D7D8DF-218F-45A0-9F08-B5CF4058266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21"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22" name="TextShape 5"/>
          <p:cNvSpPr txBox="1"/>
          <p:nvPr/>
        </p:nvSpPr>
        <p:spPr>
          <a:xfrm>
            <a:off x="2743200" y="2178720"/>
            <a:ext cx="4114800" cy="793080"/>
          </a:xfrm>
          <a:prstGeom prst="rect">
            <a:avLst/>
          </a:prstGeom>
          <a:noFill/>
          <a:ln w="0">
            <a:noFill/>
          </a:ln>
        </p:spPr>
        <p:txBody>
          <a:bodyPr lIns="90000" rIns="90000" tIns="45000" bIns="45000">
            <a:noAutofit/>
          </a:bodyPr>
          <a:p>
            <a:r>
              <a:rPr b="0" lang="en-US" sz="1600" spc="-1" strike="noStrike">
                <a:latin typeface="Barlow"/>
              </a:rPr>
              <a:t>Inicijalizacija skupa replika</a:t>
            </a:r>
            <a:endParaRPr b="0" lang="en-US" sz="1600" spc="-1" strike="noStrike">
              <a:latin typeface="Barlow"/>
            </a:endParaRPr>
          </a:p>
        </p:txBody>
      </p:sp>
      <p:pic>
        <p:nvPicPr>
          <p:cNvPr id="923" name="" descr=""/>
          <p:cNvPicPr/>
          <p:nvPr/>
        </p:nvPicPr>
        <p:blipFill>
          <a:blip r:embed="rId2"/>
          <a:stretch/>
        </p:blipFill>
        <p:spPr>
          <a:xfrm>
            <a:off x="1600200" y="1600200"/>
            <a:ext cx="6012000" cy="517680"/>
          </a:xfrm>
          <a:prstGeom prst="rect">
            <a:avLst/>
          </a:prstGeom>
          <a:ln w="0">
            <a:noFill/>
          </a:ln>
        </p:spPr>
      </p:pic>
      <p:sp>
        <p:nvSpPr>
          <p:cNvPr id="924" name="TextShape 6"/>
          <p:cNvSpPr txBox="1"/>
          <p:nvPr/>
        </p:nvSpPr>
        <p:spPr>
          <a:xfrm>
            <a:off x="1371600" y="2655360"/>
            <a:ext cx="7315200" cy="3516840"/>
          </a:xfrm>
          <a:prstGeom prst="rect">
            <a:avLst/>
          </a:prstGeom>
          <a:noFill/>
          <a:ln w="0">
            <a:noFill/>
          </a:ln>
        </p:spPr>
        <p:txBody>
          <a:bodyPr lIns="90000" rIns="90000" tIns="45000" bIns="45000">
            <a:noAutofit/>
          </a:bodyPr>
          <a:p>
            <a:pPr>
              <a:lnSpc>
                <a:spcPct val="108000"/>
              </a:lnSpc>
              <a:spcAft>
                <a:spcPts val="799"/>
              </a:spcAft>
            </a:pPr>
            <a:r>
              <a:rPr b="0" lang="en-US" sz="1600" spc="-1" strike="noStrike">
                <a:latin typeface="Barlow"/>
                <a:ea typeface="Times New Roman CE"/>
              </a:rPr>
              <a:t>Ova komanda inicijalizuje replikacioni skup sa tri člana. </a:t>
            </a:r>
            <a:r>
              <a:rPr b="0" lang="en-US" sz="1600" spc="-1" strike="noStrike">
                <a:latin typeface="Barlow"/>
                <a:ea typeface="Times New Roman"/>
              </a:rPr>
              <a:t>_id je identifikator replikacionog skupa, a members</a:t>
            </a:r>
            <a:r>
              <a:rPr b="0" lang="en-US" sz="1600" spc="-1" strike="noStrike">
                <a:latin typeface="Barlow"/>
                <a:ea typeface="Times New Roman CE"/>
              </a:rPr>
              <a:t> sadrži listu članova sa njihovim jedinstvenim </a:t>
            </a:r>
            <a:r>
              <a:rPr b="0" lang="en-US" sz="1600" spc="-1" strike="noStrike">
                <a:latin typeface="Barlow"/>
                <a:ea typeface="Times New Roman"/>
              </a:rPr>
              <a:t>_id i host.</a:t>
            </a:r>
            <a:endParaRPr b="0" lang="en-US" sz="1600" spc="-1" strike="noStrike">
              <a:latin typeface="Barlow"/>
              <a:ea typeface="Calibri"/>
            </a:endParaRPr>
          </a:p>
          <a:p>
            <a:pPr>
              <a:lnSpc>
                <a:spcPct val="108000"/>
              </a:lnSpc>
              <a:spcAft>
                <a:spcPts val="799"/>
              </a:spcAft>
            </a:pPr>
            <a:r>
              <a:rPr b="0" lang="sr-Latn-RS" sz="1600" spc="-1" strike="noStrike">
                <a:latin typeface="Barlow"/>
                <a:ea typeface="Times New Roman CE"/>
              </a:rPr>
              <a:t>	</a:t>
            </a:r>
            <a:r>
              <a:rPr b="0" lang="sr-Latn-RS" sz="1600" spc="-1" strike="noStrike">
                <a:latin typeface="Barlow"/>
                <a:ea typeface="Times New Roman CE"/>
              </a:rPr>
              <a:t>Kao odgovor dobijamo ok : 1, što znači da je izvršenje </a:t>
            </a:r>
            <a:r>
              <a:rPr b="0" lang="sr-Latn-RS" sz="1600" spc="-1" strike="noStrike">
                <a:latin typeface="Barlow"/>
                <a:ea typeface="Times New Roman"/>
              </a:rPr>
              <a:t>ove komande uspešno.</a:t>
            </a:r>
            <a:endParaRPr b="0" lang="en-US" sz="1600" spc="-1" strike="noStrike">
              <a:latin typeface="Barlow"/>
              <a:ea typeface="Calibri"/>
            </a:endParaRPr>
          </a:p>
          <a:p>
            <a:pPr>
              <a:lnSpc>
                <a:spcPct val="108000"/>
              </a:lnSpc>
              <a:spcAft>
                <a:spcPts val="799"/>
              </a:spcAft>
            </a:pPr>
            <a:r>
              <a:rPr b="0" lang="en-US" sz="1600" spc="-1" strike="noStrike">
                <a:latin typeface="Barlow"/>
                <a:ea typeface="Times New Roman"/>
              </a:rPr>
              <a:t>	</a:t>
            </a:r>
            <a:r>
              <a:rPr b="0" lang="en-US" sz="1600" spc="-1" strike="noStrike">
                <a:latin typeface="Barlow"/>
                <a:ea typeface="Times New Roman"/>
              </a:rPr>
              <a:t>Nakon inicijalizacije, proveravamo status skupa replike da bismo</a:t>
            </a:r>
            <a:r>
              <a:rPr b="0" lang="en-US" sz="1600" spc="-1" strike="noStrike">
                <a:latin typeface="Barlow"/>
                <a:ea typeface="Times New Roman CE"/>
              </a:rPr>
              <a:t> videli da li su članovi pravilno dodati</a:t>
            </a:r>
            <a:r>
              <a:rPr b="0" lang="en-US" sz="1600" spc="-1" strike="noStrike">
                <a:latin typeface="Barlow"/>
                <a:ea typeface="Times New Roman"/>
              </a:rPr>
              <a:t> komandom rs.status(). </a:t>
            </a:r>
            <a:endParaRPr b="0" lang="en-US" sz="1600" spc="-1" strike="noStrike">
              <a:latin typeface="Barlow"/>
              <a:ea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5"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26" name="CustomShape 2"/>
          <p:cNvSpPr/>
          <p:nvPr/>
        </p:nvSpPr>
        <p:spPr>
          <a:xfrm>
            <a:off x="1371600" y="1143000"/>
            <a:ext cx="7543440" cy="3657240"/>
          </a:xfrm>
          <a:prstGeom prst="rect">
            <a:avLst/>
          </a:prstGeom>
          <a:noFill/>
          <a:ln w="0">
            <a:noFill/>
          </a:ln>
        </p:spPr>
        <p:style>
          <a:lnRef idx="0"/>
          <a:fillRef idx="0"/>
          <a:effectRef idx="0"/>
          <a:fontRef idx="minor"/>
        </p:style>
      </p:sp>
      <p:sp>
        <p:nvSpPr>
          <p:cNvPr id="927"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05FEB85-4905-4366-8265-9DF73ED10A1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28"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29" name="TextShape 5"/>
          <p:cNvSpPr txBox="1"/>
          <p:nvPr/>
        </p:nvSpPr>
        <p:spPr>
          <a:xfrm>
            <a:off x="3429000" y="4464720"/>
            <a:ext cx="4114800" cy="793080"/>
          </a:xfrm>
          <a:prstGeom prst="rect">
            <a:avLst/>
          </a:prstGeom>
          <a:noFill/>
          <a:ln w="0">
            <a:noFill/>
          </a:ln>
        </p:spPr>
        <p:txBody>
          <a:bodyPr lIns="90000" rIns="90000" tIns="45000" bIns="45000">
            <a:noAutofit/>
          </a:bodyPr>
          <a:p>
            <a:r>
              <a:rPr b="0" lang="en-US" sz="1600" spc="-1" strike="noStrike">
                <a:latin typeface="Barlow"/>
              </a:rPr>
              <a:t>Detalji trenutnog statusa skupa replika</a:t>
            </a:r>
            <a:endParaRPr b="0" lang="en-US" sz="1600" spc="-1" strike="noStrike">
              <a:latin typeface="Barlow"/>
            </a:endParaRPr>
          </a:p>
        </p:txBody>
      </p:sp>
      <p:pic>
        <p:nvPicPr>
          <p:cNvPr id="930" name="" descr=""/>
          <p:cNvPicPr/>
          <p:nvPr/>
        </p:nvPicPr>
        <p:blipFill>
          <a:blip r:embed="rId2"/>
          <a:stretch/>
        </p:blipFill>
        <p:spPr>
          <a:xfrm>
            <a:off x="2065320" y="1356840"/>
            <a:ext cx="5935680" cy="29865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1"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32" name="CustomShape 2"/>
          <p:cNvSpPr/>
          <p:nvPr/>
        </p:nvSpPr>
        <p:spPr>
          <a:xfrm>
            <a:off x="1371600" y="1143000"/>
            <a:ext cx="7543440" cy="3657240"/>
          </a:xfrm>
          <a:prstGeom prst="rect">
            <a:avLst/>
          </a:prstGeom>
          <a:noFill/>
          <a:ln w="0">
            <a:noFill/>
          </a:ln>
        </p:spPr>
        <p:style>
          <a:lnRef idx="0"/>
          <a:fillRef idx="0"/>
          <a:effectRef idx="0"/>
          <a:fontRef idx="minor"/>
        </p:style>
      </p:sp>
      <p:sp>
        <p:nvSpPr>
          <p:cNvPr id="933"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19D9AA4-8159-4C17-B534-5B60D78A854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34"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35" name="TextShape 5"/>
          <p:cNvSpPr txBox="1"/>
          <p:nvPr/>
        </p:nvSpPr>
        <p:spPr>
          <a:xfrm>
            <a:off x="3429000" y="4693320"/>
            <a:ext cx="4114800" cy="793080"/>
          </a:xfrm>
          <a:prstGeom prst="rect">
            <a:avLst/>
          </a:prstGeom>
          <a:noFill/>
          <a:ln w="0">
            <a:noFill/>
          </a:ln>
        </p:spPr>
        <p:txBody>
          <a:bodyPr lIns="90000" rIns="90000" tIns="45000" bIns="45000">
            <a:noAutofit/>
          </a:bodyPr>
          <a:p>
            <a:r>
              <a:rPr b="0" lang="en-US" sz="1600" spc="-1" strike="noStrike">
                <a:latin typeface="Barlow"/>
              </a:rPr>
              <a:t>Detalji trenutnog statusa skupa replika</a:t>
            </a:r>
            <a:endParaRPr b="0" lang="en-US" sz="1600" spc="-1" strike="noStrike">
              <a:latin typeface="Barlow"/>
            </a:endParaRPr>
          </a:p>
        </p:txBody>
      </p:sp>
      <p:pic>
        <p:nvPicPr>
          <p:cNvPr id="936" name="" descr=""/>
          <p:cNvPicPr/>
          <p:nvPr/>
        </p:nvPicPr>
        <p:blipFill>
          <a:blip r:embed="rId2"/>
          <a:stretch/>
        </p:blipFill>
        <p:spPr>
          <a:xfrm>
            <a:off x="2971800" y="1371600"/>
            <a:ext cx="4571280" cy="3200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7" name="CustomShape 1"/>
          <p:cNvSpPr/>
          <p:nvPr/>
        </p:nvSpPr>
        <p:spPr>
          <a:xfrm>
            <a:off x="3731400" y="393480"/>
            <a:ext cx="4712400" cy="435528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1" lang="en" sz="3600" spc="-1" strike="noStrike">
                <a:solidFill>
                  <a:srgbClr val="434343"/>
                </a:solidFill>
                <a:latin typeface="Barlow"/>
                <a:ea typeface="Barlow"/>
              </a:rPr>
              <a:t>Quotations are commonly printed as a means of inspiration and to invoke philosophical thoughts from the reader.</a:t>
            </a:r>
            <a:endParaRPr b="0" lang="en-US" sz="3600" spc="-1" strike="noStrike">
              <a:latin typeface="Arial"/>
            </a:endParaRPr>
          </a:p>
        </p:txBody>
      </p:sp>
      <p:sp>
        <p:nvSpPr>
          <p:cNvPr id="618" name="CustomShape 2"/>
          <p:cNvSpPr/>
          <p:nvPr/>
        </p:nvSpPr>
        <p:spPr>
          <a:xfrm>
            <a:off x="8750520" y="4356360"/>
            <a:ext cx="392760" cy="392760"/>
          </a:xfrm>
          <a:prstGeom prst="rect">
            <a:avLst/>
          </a:prstGeom>
          <a:solidFill>
            <a:srgbClr val="ffb000"/>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77EB0A1-3F25-4688-A512-EEF161032FA0}" type="slidenum">
              <a:rPr b="1" lang="en" sz="1200" spc="-1" strike="noStrike">
                <a:solidFill>
                  <a:srgbClr val="ffffff"/>
                </a:solidFill>
                <a:latin typeface="Barlow"/>
                <a:ea typeface="Barlow"/>
              </a:rPr>
              <a:t>&lt;number&gt;</a:t>
            </a:fld>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7"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38" name="CustomShape 2"/>
          <p:cNvSpPr/>
          <p:nvPr/>
        </p:nvSpPr>
        <p:spPr>
          <a:xfrm>
            <a:off x="1371600" y="1143000"/>
            <a:ext cx="7543440" cy="3657240"/>
          </a:xfrm>
          <a:prstGeom prst="rect">
            <a:avLst/>
          </a:prstGeom>
          <a:noFill/>
          <a:ln w="0">
            <a:noFill/>
          </a:ln>
        </p:spPr>
        <p:style>
          <a:lnRef idx="0"/>
          <a:fillRef idx="0"/>
          <a:effectRef idx="0"/>
          <a:fontRef idx="minor"/>
        </p:style>
      </p:sp>
      <p:sp>
        <p:nvSpPr>
          <p:cNvPr id="939"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601DE05-0DE1-4D15-897D-7531B7362B0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40"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41" name="TextShape 5"/>
          <p:cNvSpPr txBox="1"/>
          <p:nvPr/>
        </p:nvSpPr>
        <p:spPr>
          <a:xfrm>
            <a:off x="3429000" y="4693320"/>
            <a:ext cx="4114800" cy="793080"/>
          </a:xfrm>
          <a:prstGeom prst="rect">
            <a:avLst/>
          </a:prstGeom>
          <a:noFill/>
          <a:ln w="0">
            <a:noFill/>
          </a:ln>
        </p:spPr>
        <p:txBody>
          <a:bodyPr lIns="90000" rIns="90000" tIns="45000" bIns="45000">
            <a:noAutofit/>
          </a:bodyPr>
          <a:p>
            <a:r>
              <a:rPr b="0" lang="en-US" sz="1600" spc="-1" strike="noStrike">
                <a:latin typeface="Barlow"/>
              </a:rPr>
              <a:t>Detalji trenutnog statusa skupa replika</a:t>
            </a:r>
            <a:endParaRPr b="0" lang="en-US" sz="1600" spc="-1" strike="noStrike">
              <a:latin typeface="Barlow"/>
            </a:endParaRPr>
          </a:p>
        </p:txBody>
      </p:sp>
      <p:pic>
        <p:nvPicPr>
          <p:cNvPr id="942" name="" descr=""/>
          <p:cNvPicPr/>
          <p:nvPr/>
        </p:nvPicPr>
        <p:blipFill>
          <a:blip r:embed="rId2"/>
          <a:stretch/>
        </p:blipFill>
        <p:spPr>
          <a:xfrm>
            <a:off x="2065320" y="1600200"/>
            <a:ext cx="5935680" cy="29257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43"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44" name="CustomShape 2"/>
          <p:cNvSpPr/>
          <p:nvPr/>
        </p:nvSpPr>
        <p:spPr>
          <a:xfrm>
            <a:off x="1371600" y="1143000"/>
            <a:ext cx="7543440" cy="3657240"/>
          </a:xfrm>
          <a:prstGeom prst="rect">
            <a:avLst/>
          </a:prstGeom>
          <a:noFill/>
          <a:ln w="0">
            <a:noFill/>
          </a:ln>
        </p:spPr>
        <p:style>
          <a:lnRef idx="0"/>
          <a:fillRef idx="0"/>
          <a:effectRef idx="0"/>
          <a:fontRef idx="minor"/>
        </p:style>
      </p:sp>
      <p:sp>
        <p:nvSpPr>
          <p:cNvPr id="945"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7EE5F4F-A9EE-4A3F-8C8C-1296D44B68D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46"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47" name="TextShape 5"/>
          <p:cNvSpPr txBox="1"/>
          <p:nvPr/>
        </p:nvSpPr>
        <p:spPr>
          <a:xfrm>
            <a:off x="3429000" y="4572000"/>
            <a:ext cx="4114800" cy="793080"/>
          </a:xfrm>
          <a:prstGeom prst="rect">
            <a:avLst/>
          </a:prstGeom>
          <a:noFill/>
          <a:ln w="0">
            <a:noFill/>
          </a:ln>
        </p:spPr>
        <p:txBody>
          <a:bodyPr lIns="90000" rIns="90000" tIns="45000" bIns="45000">
            <a:noAutofit/>
          </a:bodyPr>
          <a:p>
            <a:r>
              <a:rPr b="0" lang="en-US" sz="1600" spc="-1" strike="noStrike">
                <a:latin typeface="Barlow"/>
              </a:rPr>
              <a:t>Detalji trenutnog statusa skupa replika</a:t>
            </a:r>
            <a:endParaRPr b="0" lang="en-US" sz="1600" spc="-1" strike="noStrike">
              <a:latin typeface="Barlow"/>
            </a:endParaRPr>
          </a:p>
        </p:txBody>
      </p:sp>
      <p:pic>
        <p:nvPicPr>
          <p:cNvPr id="948" name="" descr=""/>
          <p:cNvPicPr/>
          <p:nvPr/>
        </p:nvPicPr>
        <p:blipFill>
          <a:blip r:embed="rId2"/>
          <a:stretch/>
        </p:blipFill>
        <p:spPr>
          <a:xfrm>
            <a:off x="1859760" y="1600200"/>
            <a:ext cx="5912640" cy="28116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49"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50" name="CustomShape 2"/>
          <p:cNvSpPr/>
          <p:nvPr/>
        </p:nvSpPr>
        <p:spPr>
          <a:xfrm>
            <a:off x="1371600" y="1371600"/>
            <a:ext cx="3200400" cy="2514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sz="1600" spc="-1" strike="noStrike">
                <a:solidFill>
                  <a:srgbClr val="000000"/>
                </a:solidFill>
                <a:latin typeface="Barlow"/>
                <a:ea typeface="Calibri"/>
              </a:rPr>
              <a:t>Dalje, izazvaćemo automatski failover, iz gornjih slika možemo videti da je član na localost:27017 primarni, dok su ostala dva sekundarni. Ukoliko promenimo prioritet nekog od ta dva sekundarna člana, kada dodje do neke greške sa primarnim čvorom (u našem slučaju ubijanja), primarni čvor će postati onaj koji ia najveži prioritet.</a:t>
            </a:r>
            <a:endParaRPr b="0" lang="sr-Latn-RS" sz="1600" spc="-1" strike="noStrike">
              <a:latin typeface="Times New Roman CE"/>
              <a:ea typeface="Times New Roman CE"/>
            </a:endParaRPr>
          </a:p>
        </p:txBody>
      </p:sp>
      <p:sp>
        <p:nvSpPr>
          <p:cNvPr id="951"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1B38268-42BA-4032-B5EE-FDAD4ED2CE7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52"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53" name="TextShape 5"/>
          <p:cNvSpPr txBox="1"/>
          <p:nvPr/>
        </p:nvSpPr>
        <p:spPr>
          <a:xfrm>
            <a:off x="5028480" y="4510440"/>
            <a:ext cx="4114800" cy="633240"/>
          </a:xfrm>
          <a:prstGeom prst="rect">
            <a:avLst/>
          </a:prstGeom>
          <a:noFill/>
          <a:ln w="0">
            <a:noFill/>
          </a:ln>
        </p:spPr>
        <p:txBody>
          <a:bodyPr lIns="90000" rIns="90000" tIns="45000" bIns="45000">
            <a:noAutofit/>
          </a:bodyPr>
          <a:p>
            <a:r>
              <a:rPr b="0" lang="en-US" sz="1600" spc="-1" strike="noStrike">
                <a:latin typeface="Barlow"/>
              </a:rPr>
              <a:t>Uzimanje I prikazivanje trenutne konfiguracije</a:t>
            </a:r>
            <a:endParaRPr b="0" lang="en-US" sz="1600" spc="-1" strike="noStrike">
              <a:latin typeface="Barlow"/>
            </a:endParaRPr>
          </a:p>
        </p:txBody>
      </p:sp>
      <p:pic>
        <p:nvPicPr>
          <p:cNvPr id="954" name="" descr=""/>
          <p:cNvPicPr/>
          <p:nvPr/>
        </p:nvPicPr>
        <p:blipFill>
          <a:blip r:embed="rId2"/>
          <a:stretch/>
        </p:blipFill>
        <p:spPr>
          <a:xfrm>
            <a:off x="4583520" y="1320840"/>
            <a:ext cx="4047480" cy="32511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5"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56"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F51AD59-4991-4833-AE67-951BBB1030C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57"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58" name="TextShape 4"/>
          <p:cNvSpPr txBox="1"/>
          <p:nvPr/>
        </p:nvSpPr>
        <p:spPr>
          <a:xfrm>
            <a:off x="3429000" y="4114800"/>
            <a:ext cx="4114800" cy="361800"/>
          </a:xfrm>
          <a:prstGeom prst="rect">
            <a:avLst/>
          </a:prstGeom>
          <a:noFill/>
          <a:ln w="0">
            <a:noFill/>
          </a:ln>
        </p:spPr>
        <p:txBody>
          <a:bodyPr lIns="90000" rIns="90000" tIns="45000" bIns="45000">
            <a:noAutofit/>
          </a:bodyPr>
          <a:p>
            <a:r>
              <a:rPr b="0" lang="en-US" sz="1600" spc="-1" strike="noStrike">
                <a:latin typeface="Barlow"/>
              </a:rPr>
              <a:t>Promena prioriteta drugog člana</a:t>
            </a:r>
            <a:endParaRPr b="0" lang="en-US" sz="1600" spc="-1" strike="noStrike">
              <a:latin typeface="Barlow"/>
            </a:endParaRPr>
          </a:p>
        </p:txBody>
      </p:sp>
      <p:pic>
        <p:nvPicPr>
          <p:cNvPr id="959" name="" descr=""/>
          <p:cNvPicPr/>
          <p:nvPr/>
        </p:nvPicPr>
        <p:blipFill>
          <a:blip r:embed="rId2"/>
          <a:stretch/>
        </p:blipFill>
        <p:spPr>
          <a:xfrm>
            <a:off x="2621520" y="2196360"/>
            <a:ext cx="4922280" cy="16898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0"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61"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53AA3FE-7F4C-4210-AB77-2F8A5FE2375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62"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63" name="TextShape 4"/>
          <p:cNvSpPr txBox="1"/>
          <p:nvPr/>
        </p:nvSpPr>
        <p:spPr>
          <a:xfrm>
            <a:off x="6400800" y="2795760"/>
            <a:ext cx="2286000" cy="633240"/>
          </a:xfrm>
          <a:prstGeom prst="rect">
            <a:avLst/>
          </a:prstGeom>
          <a:noFill/>
          <a:ln w="0">
            <a:noFill/>
          </a:ln>
        </p:spPr>
        <p:txBody>
          <a:bodyPr lIns="90000" rIns="90000" tIns="45000" bIns="45000">
            <a:noAutofit/>
          </a:bodyPr>
          <a:p>
            <a:r>
              <a:rPr b="0" lang="en-US" sz="1600" spc="-1" strike="noStrike">
                <a:latin typeface="Barlow"/>
              </a:rPr>
              <a:t>Promena primarnog čvora</a:t>
            </a:r>
            <a:endParaRPr b="0" lang="en-US" sz="1600" spc="-1" strike="noStrike">
              <a:latin typeface="Barlow"/>
            </a:endParaRPr>
          </a:p>
        </p:txBody>
      </p:sp>
      <p:pic>
        <p:nvPicPr>
          <p:cNvPr id="964" name="" descr=""/>
          <p:cNvPicPr/>
          <p:nvPr/>
        </p:nvPicPr>
        <p:blipFill>
          <a:blip r:embed="rId2"/>
          <a:stretch/>
        </p:blipFill>
        <p:spPr>
          <a:xfrm>
            <a:off x="2185920" y="1485720"/>
            <a:ext cx="3757680" cy="35139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5"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Praktični primer</a:t>
            </a:r>
            <a:endParaRPr b="0" lang="en-US" sz="2400" spc="-1" strike="noStrike">
              <a:latin typeface="Arial"/>
            </a:endParaRPr>
          </a:p>
        </p:txBody>
      </p:sp>
      <p:sp>
        <p:nvSpPr>
          <p:cNvPr id="966"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3B4AA76-76EC-4889-A962-ED93A0F340A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67"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968" name="TextShape 4"/>
          <p:cNvSpPr txBox="1"/>
          <p:nvPr/>
        </p:nvSpPr>
        <p:spPr>
          <a:xfrm>
            <a:off x="6400800" y="2795760"/>
            <a:ext cx="2286000" cy="633240"/>
          </a:xfrm>
          <a:prstGeom prst="rect">
            <a:avLst/>
          </a:prstGeom>
          <a:noFill/>
          <a:ln w="0">
            <a:noFill/>
          </a:ln>
        </p:spPr>
        <p:txBody>
          <a:bodyPr lIns="90000" rIns="90000" tIns="45000" bIns="45000">
            <a:noAutofit/>
          </a:bodyPr>
          <a:p>
            <a:r>
              <a:rPr b="0" lang="en-US" sz="1600" spc="-1" strike="noStrike">
                <a:latin typeface="Barlow"/>
              </a:rPr>
              <a:t>Promena primarnog čvora</a:t>
            </a:r>
            <a:endParaRPr b="0" lang="en-US" sz="1600" spc="-1" strike="noStrike">
              <a:latin typeface="Barlow"/>
            </a:endParaRPr>
          </a:p>
        </p:txBody>
      </p:sp>
      <p:pic>
        <p:nvPicPr>
          <p:cNvPr id="969" name="" descr=""/>
          <p:cNvPicPr/>
          <p:nvPr/>
        </p:nvPicPr>
        <p:blipFill>
          <a:blip r:embed="rId2"/>
          <a:stretch/>
        </p:blipFill>
        <p:spPr>
          <a:xfrm>
            <a:off x="1613880" y="1474920"/>
            <a:ext cx="4329720" cy="2839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70" name="CustomShape 1"/>
          <p:cNvSpPr/>
          <p:nvPr/>
        </p:nvSpPr>
        <p:spPr>
          <a:xfrm>
            <a:off x="1143000" y="33660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Zaključak</a:t>
            </a:r>
            <a:endParaRPr b="0" lang="en-US" sz="2400" spc="-1" strike="noStrike">
              <a:latin typeface="Arial"/>
            </a:endParaRPr>
          </a:p>
        </p:txBody>
      </p:sp>
      <p:sp>
        <p:nvSpPr>
          <p:cNvPr id="971" name="CustomShape 2"/>
          <p:cNvSpPr/>
          <p:nvPr/>
        </p:nvSpPr>
        <p:spPr>
          <a:xfrm>
            <a:off x="1371600" y="1371600"/>
            <a:ext cx="6858000" cy="2514240"/>
          </a:xfrm>
          <a:prstGeom prst="rect">
            <a:avLst/>
          </a:prstGeom>
          <a:noFill/>
          <a:ln w="0">
            <a:noFill/>
          </a:ln>
        </p:spPr>
        <p:style>
          <a:lnRef idx="0"/>
          <a:fillRef idx="0"/>
          <a:effectRef idx="0"/>
          <a:fontRef idx="minor"/>
        </p:style>
        <p:txBody>
          <a:bodyPr lIns="90000" rIns="90000" tIns="91440" bIns="91440">
            <a:noAutofit/>
          </a:bodyPr>
          <a:p>
            <a:pPr>
              <a:lnSpc>
                <a:spcPct val="108000"/>
              </a:lnSpc>
              <a:spcAft>
                <a:spcPts val="799"/>
              </a:spcAft>
            </a:pPr>
            <a:r>
              <a:rPr b="0" lang="sr-Latn-RS" sz="1600" spc="-1" strike="noStrike">
                <a:solidFill>
                  <a:srgbClr val="000000"/>
                </a:solidFill>
                <a:latin typeface="Barlow"/>
                <a:ea typeface="Times New Roman CE"/>
              </a:rPr>
              <a:t>Replikacija podataka u MongoDB-u igra ključnu ulogu u osiguranju visoke dostupnosti i pouzdanosti sistema. Implementacija replika skupova omogućava da kritični podaci ostanu dostupni čak i u slučaju kvara čvorova, što smanjuje rizik od gubitka podataka i osigurava kontinuitet poslovanja. Uz osnovnu funkcionalnost sinhronizacije između primarnog i sekundarnih čvorova, MongoDB nudi napredne opcije za upravljanje replikacijom, uključujući prilagodbu prioriteta članova i optimizaciju performansi. Ove opcije pružaju administratorima fleksibilnost da prilagode replikaciju specifičnim potrebama svojih sistema, povećavajući otpornost na greške i poboljšavajući ukupnu efikasnost baze podataka. Kao rezultat, replikacija u MongoDB-u predstavlja ključnu komponentu u dizajnu modernih, robusnih sistema za upravljanje podacima.</a:t>
            </a:r>
            <a:endParaRPr b="0" lang="sr-Latn-RS" sz="1600" spc="-1" strike="noStrike">
              <a:latin typeface="Barlow"/>
              <a:ea typeface="Times New Roman CE"/>
            </a:endParaRPr>
          </a:p>
        </p:txBody>
      </p:sp>
      <p:sp>
        <p:nvSpPr>
          <p:cNvPr id="972" name="CustomShape 3"/>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BE3AAC5-55A9-49AF-9A26-5395865B64C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973" name="CustomShape 4"/>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9"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Transakcijska replikacija</a:t>
            </a:r>
            <a:endParaRPr b="0" lang="en-US" sz="2400" spc="-1" strike="noStrike">
              <a:latin typeface="Arial"/>
            </a:endParaRPr>
          </a:p>
        </p:txBody>
      </p:sp>
      <p:sp>
        <p:nvSpPr>
          <p:cNvPr id="620"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2271017-B2BA-4C35-B75E-CC3EE4DB09C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21"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22" name="CustomShape 4"/>
          <p:cNvSpPr/>
          <p:nvPr/>
        </p:nvSpPr>
        <p:spPr>
          <a:xfrm>
            <a:off x="1529280" y="1371600"/>
            <a:ext cx="2356560" cy="235656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Kopira celu bazu sa primarnog na sekundarne servere.</a:t>
            </a:r>
            <a:endParaRPr b="0" lang="en-US" sz="2200" spc="-1" strike="noStrike">
              <a:latin typeface="Arial"/>
            </a:endParaRPr>
          </a:p>
        </p:txBody>
      </p:sp>
      <p:sp>
        <p:nvSpPr>
          <p:cNvPr id="623" name="CustomShape 5"/>
          <p:cNvSpPr/>
          <p:nvPr/>
        </p:nvSpPr>
        <p:spPr>
          <a:xfrm>
            <a:off x="4043880" y="251460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Kontinuirano ažuriranje podataka u realnom vremenu osigurava doslednost transakcija.</a:t>
            </a:r>
            <a:endParaRPr b="0" lang="en-US" sz="2200" spc="-1" strike="noStrike">
              <a:latin typeface="Arial"/>
            </a:endParaRPr>
          </a:p>
        </p:txBody>
      </p:sp>
      <p:sp>
        <p:nvSpPr>
          <p:cNvPr id="624" name="CustomShape 6"/>
          <p:cNvSpPr/>
          <p:nvPr/>
        </p:nvSpPr>
        <p:spPr>
          <a:xfrm>
            <a:off x="6558480" y="1371600"/>
            <a:ext cx="2356560" cy="2356560"/>
          </a:xfrm>
          <a:prstGeom prst="rect">
            <a:avLst/>
          </a:prstGeom>
          <a:solidFill>
            <a:srgbClr val="ff4000"/>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Često se koristi u server-na-server okruženjima</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5"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Snapshot replikacija</a:t>
            </a:r>
            <a:endParaRPr b="0" lang="en-US" sz="2400" spc="-1" strike="noStrike">
              <a:latin typeface="Arial"/>
            </a:endParaRPr>
          </a:p>
        </p:txBody>
      </p:sp>
      <p:sp>
        <p:nvSpPr>
          <p:cNvPr id="626"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B082B03-8A55-4A6F-99BE-36D08A56FDE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27"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28" name="CustomShape 4"/>
          <p:cNvSpPr/>
          <p:nvPr/>
        </p:nvSpPr>
        <p:spPr>
          <a:xfrm>
            <a:off x="1371600" y="1371600"/>
            <a:ext cx="3270960" cy="342864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Distribuira snimak baze podataka sa primarnog servera na sekundarne servere. Umesto kontinuiranih ažuriranja, podaci se šalju onakvi kakvi su bili u trenutku snimanja.</a:t>
            </a:r>
            <a:endParaRPr b="0" lang="en-US" sz="2200" spc="-1" strike="noStrike">
              <a:latin typeface="Arial"/>
            </a:endParaRPr>
          </a:p>
        </p:txBody>
      </p:sp>
      <p:sp>
        <p:nvSpPr>
          <p:cNvPr id="629" name="CustomShape 5"/>
          <p:cNvSpPr/>
          <p:nvPr/>
        </p:nvSpPr>
        <p:spPr>
          <a:xfrm>
            <a:off x="5029200" y="1828800"/>
            <a:ext cx="388584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Ovaj tip replikacije je preporučljiv kada nema mnogo promena u podacima ili kada se inicijalno usklađivanje između primarnih i sekundarnih servera tek započinje.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30" name="CustomShape 1"/>
          <p:cNvSpPr/>
          <p:nvPr/>
        </p:nvSpPr>
        <p:spPr>
          <a:xfrm>
            <a:off x="1182240" y="393480"/>
            <a:ext cx="6738840" cy="80604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Transakcija spajanja</a:t>
            </a:r>
            <a:endParaRPr b="0" lang="en-US" sz="2400" spc="-1" strike="noStrike">
              <a:latin typeface="Arial"/>
            </a:endParaRPr>
          </a:p>
        </p:txBody>
      </p:sp>
      <p:sp>
        <p:nvSpPr>
          <p:cNvPr id="631" name="CustomShape 2"/>
          <p:cNvSpPr/>
          <p:nvPr/>
        </p:nvSpPr>
        <p:spPr>
          <a:xfrm>
            <a:off x="8750520" y="4356360"/>
            <a:ext cx="392760" cy="39276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7BA550C-F776-4CCB-9FC0-8B1BFC00253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632" name="CustomShape 3"/>
          <p:cNvSpPr/>
          <p:nvPr/>
        </p:nvSpPr>
        <p:spPr>
          <a:xfrm>
            <a:off x="8191440" y="636480"/>
            <a:ext cx="320400" cy="32004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w="0">
            <a:noFill/>
          </a:ln>
        </p:spPr>
        <p:style>
          <a:lnRef idx="0"/>
          <a:fillRef idx="0"/>
          <a:effectRef idx="0"/>
          <a:fontRef idx="minor"/>
        </p:style>
      </p:sp>
      <p:sp>
        <p:nvSpPr>
          <p:cNvPr id="633" name="CustomShape 4"/>
          <p:cNvSpPr/>
          <p:nvPr/>
        </p:nvSpPr>
        <p:spPr>
          <a:xfrm>
            <a:off x="1529280" y="1371600"/>
            <a:ext cx="3270960" cy="2971440"/>
          </a:xfrm>
          <a:prstGeom prst="rect">
            <a:avLst/>
          </a:prstGeom>
          <a:solidFill>
            <a:srgbClr val="00a933"/>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Replikacija spajanja kombinuje dve baze podataka u jednu, omogućavajući da sve promene u podacima budu ažurirane sa publisher-a na subscriber-e.</a:t>
            </a:r>
            <a:endParaRPr b="0" lang="en-US" sz="2200" spc="-1" strike="noStrike">
              <a:latin typeface="Arial"/>
            </a:endParaRPr>
          </a:p>
        </p:txBody>
      </p:sp>
      <p:sp>
        <p:nvSpPr>
          <p:cNvPr id="634" name="CustomShape 5"/>
          <p:cNvSpPr/>
          <p:nvPr/>
        </p:nvSpPr>
        <p:spPr>
          <a:xfrm>
            <a:off x="6101280" y="1529280"/>
            <a:ext cx="2356560" cy="2356560"/>
          </a:xfrm>
          <a:prstGeom prst="rect">
            <a:avLst/>
          </a:prstGeom>
          <a:solidFill>
            <a:srgbClr val="729fcf"/>
          </a:solidFill>
          <a:ln w="0">
            <a:noFill/>
          </a:ln>
          <a:effectLst>
            <a:outerShdw algn="bl" blurRad="214313" dir="5400000" dist="47520" rotWithShape="0">
              <a:srgbClr val="000000">
                <a:alpha val="20000"/>
              </a:srgbClr>
            </a:outerShdw>
          </a:effectLst>
        </p:spPr>
        <p:style>
          <a:lnRef idx="0"/>
          <a:fillRef idx="0"/>
          <a:effectRef idx="0"/>
          <a:fontRef idx="minor"/>
        </p:style>
        <p:txBody>
          <a:bodyPr lIns="90000" rIns="90000" tIns="91440" bIns="91440" anchor="ctr">
            <a:noAutofit/>
          </a:bodyPr>
          <a:p>
            <a:pPr>
              <a:lnSpc>
                <a:spcPct val="100000"/>
              </a:lnSpc>
              <a:tabLst>
                <a:tab algn="l" pos="0"/>
              </a:tabLst>
            </a:pPr>
            <a:r>
              <a:rPr b="0" lang="en" sz="2200" spc="-1" strike="noStrike">
                <a:solidFill>
                  <a:srgbClr val="ffffff"/>
                </a:solidFill>
                <a:latin typeface="Barlow"/>
                <a:ea typeface="Barlow"/>
              </a:rPr>
              <a:t>Replikacija spajanja se preporučuje samo za upotrebu u okruženju server-na-klijent.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44</TotalTime>
  <Application>LibreOffice/7.0.2.2$Windows_X86_64 LibreOffice_project/8349ace3c3162073abd90d81fd06dcfb6b36b994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2024-09-15T13:25:24Z</dcterms:modified>
  <cp:revision>6</cp:revision>
  <dc:subject/>
  <dc:title/>
</cp:coreProperties>
</file>